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71" r:id="rId14"/>
    <p:sldId id="267" r:id="rId15"/>
    <p:sldId id="268" r:id="rId16"/>
    <p:sldId id="272" r:id="rId17"/>
    <p:sldId id="275" r:id="rId18"/>
    <p:sldId id="273" r:id="rId19"/>
    <p:sldId id="274" r:id="rId20"/>
    <p:sldId id="277" r:id="rId21"/>
    <p:sldId id="278" r:id="rId22"/>
    <p:sldId id="279"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E8A1B7-C9CB-4DA2-B142-00DA14C9A2A7}" type="doc">
      <dgm:prSet loTypeId="urn:microsoft.com/office/officeart/2005/8/layout/cycle2" loCatId="cycle" qsTypeId="urn:microsoft.com/office/officeart/2005/8/quickstyle/simple1" qsCatId="simple" csTypeId="urn:microsoft.com/office/officeart/2005/8/colors/colorful5" csCatId="colorful" phldr="1"/>
      <dgm:spPr/>
      <dgm:t>
        <a:bodyPr/>
        <a:lstStyle/>
        <a:p>
          <a:endParaRPr lang="en-KE"/>
        </a:p>
      </dgm:t>
    </dgm:pt>
    <dgm:pt modelId="{82958930-A249-4CDF-98B3-52548C9DB781}">
      <dgm:prSet phldrT="[Text]"/>
      <dgm:spPr/>
      <dgm:t>
        <a:bodyPr/>
        <a:lstStyle/>
        <a:p>
          <a:r>
            <a:rPr lang="en-US" dirty="0"/>
            <a:t>Planning</a:t>
          </a:r>
          <a:endParaRPr lang="en-KE" dirty="0"/>
        </a:p>
      </dgm:t>
    </dgm:pt>
    <dgm:pt modelId="{BAC7C997-1954-4D7A-9F47-69EBA06831D1}" type="parTrans" cxnId="{24F2F5DD-F43A-4318-8BC9-8BC3E2343AB0}">
      <dgm:prSet/>
      <dgm:spPr/>
      <dgm:t>
        <a:bodyPr/>
        <a:lstStyle/>
        <a:p>
          <a:endParaRPr lang="en-KE"/>
        </a:p>
      </dgm:t>
    </dgm:pt>
    <dgm:pt modelId="{8EAD95A5-D090-43DA-A51D-80A4CA9CA98E}" type="sibTrans" cxnId="{24F2F5DD-F43A-4318-8BC9-8BC3E2343AB0}">
      <dgm:prSet/>
      <dgm:spPr/>
      <dgm:t>
        <a:bodyPr/>
        <a:lstStyle/>
        <a:p>
          <a:endParaRPr lang="en-KE"/>
        </a:p>
      </dgm:t>
    </dgm:pt>
    <dgm:pt modelId="{979F856A-231C-44E0-9E6F-5C057F892428}">
      <dgm:prSet phldrT="[Text]"/>
      <dgm:spPr/>
      <dgm:t>
        <a:bodyPr/>
        <a:lstStyle/>
        <a:p>
          <a:r>
            <a:rPr lang="en-US" dirty="0"/>
            <a:t>Forecasting</a:t>
          </a:r>
          <a:endParaRPr lang="en-KE" dirty="0"/>
        </a:p>
      </dgm:t>
    </dgm:pt>
    <dgm:pt modelId="{36283F8F-D4FF-40C7-8555-6E3E521E3B5F}" type="parTrans" cxnId="{B598981F-D2A9-4931-9D61-E2124FF9520C}">
      <dgm:prSet/>
      <dgm:spPr/>
      <dgm:t>
        <a:bodyPr/>
        <a:lstStyle/>
        <a:p>
          <a:endParaRPr lang="en-KE"/>
        </a:p>
      </dgm:t>
    </dgm:pt>
    <dgm:pt modelId="{AC0A1661-35B1-44F5-8D00-07533E9E2B60}" type="sibTrans" cxnId="{B598981F-D2A9-4931-9D61-E2124FF9520C}">
      <dgm:prSet/>
      <dgm:spPr/>
      <dgm:t>
        <a:bodyPr/>
        <a:lstStyle/>
        <a:p>
          <a:endParaRPr lang="en-KE"/>
        </a:p>
      </dgm:t>
    </dgm:pt>
    <dgm:pt modelId="{DE53607B-DC33-4188-BC0F-4ABFB3D40B94}">
      <dgm:prSet phldrT="[Text]"/>
      <dgm:spPr/>
      <dgm:t>
        <a:bodyPr/>
        <a:lstStyle/>
        <a:p>
          <a:r>
            <a:rPr lang="en-US" dirty="0"/>
            <a:t>Measurement</a:t>
          </a:r>
          <a:endParaRPr lang="en-KE" dirty="0"/>
        </a:p>
      </dgm:t>
    </dgm:pt>
    <dgm:pt modelId="{D99A1BED-F4B8-4FED-AEE2-F05B3E409B3D}" type="parTrans" cxnId="{01993CA8-6816-4568-A0B9-86B18A9ECFFF}">
      <dgm:prSet/>
      <dgm:spPr/>
      <dgm:t>
        <a:bodyPr/>
        <a:lstStyle/>
        <a:p>
          <a:endParaRPr lang="en-KE"/>
        </a:p>
      </dgm:t>
    </dgm:pt>
    <dgm:pt modelId="{81939131-2384-4FBA-89E2-027E9792979E}" type="sibTrans" cxnId="{01993CA8-6816-4568-A0B9-86B18A9ECFFF}">
      <dgm:prSet/>
      <dgm:spPr/>
      <dgm:t>
        <a:bodyPr/>
        <a:lstStyle/>
        <a:p>
          <a:endParaRPr lang="en-KE"/>
        </a:p>
      </dgm:t>
    </dgm:pt>
    <dgm:pt modelId="{F8662F58-4ACC-4A5A-B2B6-401029C5667D}">
      <dgm:prSet phldrT="[Text]"/>
      <dgm:spPr/>
      <dgm:t>
        <a:bodyPr/>
        <a:lstStyle/>
        <a:p>
          <a:r>
            <a:rPr lang="en-US" dirty="0"/>
            <a:t>Analysis</a:t>
          </a:r>
          <a:endParaRPr lang="en-KE" dirty="0"/>
        </a:p>
      </dgm:t>
    </dgm:pt>
    <dgm:pt modelId="{4A2EC085-1D97-48BC-935D-360712627AB6}" type="parTrans" cxnId="{C6F37C4E-E424-427E-9354-6D864D29C663}">
      <dgm:prSet/>
      <dgm:spPr/>
      <dgm:t>
        <a:bodyPr/>
        <a:lstStyle/>
        <a:p>
          <a:endParaRPr lang="en-KE"/>
        </a:p>
      </dgm:t>
    </dgm:pt>
    <dgm:pt modelId="{0F738637-43F7-447D-9B16-A5C116F1EC55}" type="sibTrans" cxnId="{C6F37C4E-E424-427E-9354-6D864D29C663}">
      <dgm:prSet/>
      <dgm:spPr/>
      <dgm:t>
        <a:bodyPr/>
        <a:lstStyle/>
        <a:p>
          <a:endParaRPr lang="en-KE"/>
        </a:p>
      </dgm:t>
    </dgm:pt>
    <dgm:pt modelId="{046D879A-0FE0-4C13-91BB-14D9A13A05A2}">
      <dgm:prSet phldrT="[Text]"/>
      <dgm:spPr/>
      <dgm:t>
        <a:bodyPr/>
        <a:lstStyle/>
        <a:p>
          <a:r>
            <a:rPr lang="en-US" dirty="0"/>
            <a:t>Reporting</a:t>
          </a:r>
          <a:endParaRPr lang="en-KE" dirty="0"/>
        </a:p>
      </dgm:t>
    </dgm:pt>
    <dgm:pt modelId="{82147491-892B-4B58-9054-C477ADC2C06D}" type="parTrans" cxnId="{38E3AC2F-9AE4-40A5-A25F-2BF6B9EE68B8}">
      <dgm:prSet/>
      <dgm:spPr/>
      <dgm:t>
        <a:bodyPr/>
        <a:lstStyle/>
        <a:p>
          <a:endParaRPr lang="en-KE"/>
        </a:p>
      </dgm:t>
    </dgm:pt>
    <dgm:pt modelId="{B313A2F0-DD7C-42C1-A2ED-56C92560C537}" type="sibTrans" cxnId="{38E3AC2F-9AE4-40A5-A25F-2BF6B9EE68B8}">
      <dgm:prSet/>
      <dgm:spPr/>
      <dgm:t>
        <a:bodyPr/>
        <a:lstStyle/>
        <a:p>
          <a:endParaRPr lang="en-KE"/>
        </a:p>
      </dgm:t>
    </dgm:pt>
    <dgm:pt modelId="{805C9B6B-46B5-4B87-A3D9-7DEAD04C3F72}" type="pres">
      <dgm:prSet presAssocID="{ABE8A1B7-C9CB-4DA2-B142-00DA14C9A2A7}" presName="cycle" presStyleCnt="0">
        <dgm:presLayoutVars>
          <dgm:dir/>
          <dgm:resizeHandles val="exact"/>
        </dgm:presLayoutVars>
      </dgm:prSet>
      <dgm:spPr/>
    </dgm:pt>
    <dgm:pt modelId="{3F780309-A3AE-4B99-9C3B-720BA1BEC9C0}" type="pres">
      <dgm:prSet presAssocID="{82958930-A249-4CDF-98B3-52548C9DB781}" presName="node" presStyleLbl="node1" presStyleIdx="0" presStyleCnt="5">
        <dgm:presLayoutVars>
          <dgm:bulletEnabled val="1"/>
        </dgm:presLayoutVars>
      </dgm:prSet>
      <dgm:spPr/>
    </dgm:pt>
    <dgm:pt modelId="{5C88E0B6-9D88-4E1A-AA22-CE06E30F28A8}" type="pres">
      <dgm:prSet presAssocID="{8EAD95A5-D090-43DA-A51D-80A4CA9CA98E}" presName="sibTrans" presStyleLbl="sibTrans2D1" presStyleIdx="0" presStyleCnt="5"/>
      <dgm:spPr/>
    </dgm:pt>
    <dgm:pt modelId="{0B84557D-782A-49D9-9A4C-48E233AC699D}" type="pres">
      <dgm:prSet presAssocID="{8EAD95A5-D090-43DA-A51D-80A4CA9CA98E}" presName="connectorText" presStyleLbl="sibTrans2D1" presStyleIdx="0" presStyleCnt="5"/>
      <dgm:spPr/>
    </dgm:pt>
    <dgm:pt modelId="{C32BA36B-41B9-46E4-9B5A-F3F095CFB6D8}" type="pres">
      <dgm:prSet presAssocID="{979F856A-231C-44E0-9E6F-5C057F892428}" presName="node" presStyleLbl="node1" presStyleIdx="1" presStyleCnt="5">
        <dgm:presLayoutVars>
          <dgm:bulletEnabled val="1"/>
        </dgm:presLayoutVars>
      </dgm:prSet>
      <dgm:spPr/>
    </dgm:pt>
    <dgm:pt modelId="{D8D98E1F-3611-4421-B996-7A1FA0FBFE03}" type="pres">
      <dgm:prSet presAssocID="{AC0A1661-35B1-44F5-8D00-07533E9E2B60}" presName="sibTrans" presStyleLbl="sibTrans2D1" presStyleIdx="1" presStyleCnt="5"/>
      <dgm:spPr/>
    </dgm:pt>
    <dgm:pt modelId="{F290DDCE-A5A6-4708-880D-6C5863813C10}" type="pres">
      <dgm:prSet presAssocID="{AC0A1661-35B1-44F5-8D00-07533E9E2B60}" presName="connectorText" presStyleLbl="sibTrans2D1" presStyleIdx="1" presStyleCnt="5"/>
      <dgm:spPr/>
    </dgm:pt>
    <dgm:pt modelId="{61C73A9B-6FED-4CCB-9B99-2BA03CA0DF64}" type="pres">
      <dgm:prSet presAssocID="{DE53607B-DC33-4188-BC0F-4ABFB3D40B94}" presName="node" presStyleLbl="node1" presStyleIdx="2" presStyleCnt="5">
        <dgm:presLayoutVars>
          <dgm:bulletEnabled val="1"/>
        </dgm:presLayoutVars>
      </dgm:prSet>
      <dgm:spPr/>
    </dgm:pt>
    <dgm:pt modelId="{974879E5-1AF7-46BF-8924-C1D8F0C6F66E}" type="pres">
      <dgm:prSet presAssocID="{81939131-2384-4FBA-89E2-027E9792979E}" presName="sibTrans" presStyleLbl="sibTrans2D1" presStyleIdx="2" presStyleCnt="5"/>
      <dgm:spPr/>
    </dgm:pt>
    <dgm:pt modelId="{8EB0AD95-8532-4753-B3F4-321EAC2331D0}" type="pres">
      <dgm:prSet presAssocID="{81939131-2384-4FBA-89E2-027E9792979E}" presName="connectorText" presStyleLbl="sibTrans2D1" presStyleIdx="2" presStyleCnt="5"/>
      <dgm:spPr/>
    </dgm:pt>
    <dgm:pt modelId="{FABEE169-2D1A-4051-A972-D7F81EDB926E}" type="pres">
      <dgm:prSet presAssocID="{F8662F58-4ACC-4A5A-B2B6-401029C5667D}" presName="node" presStyleLbl="node1" presStyleIdx="3" presStyleCnt="5">
        <dgm:presLayoutVars>
          <dgm:bulletEnabled val="1"/>
        </dgm:presLayoutVars>
      </dgm:prSet>
      <dgm:spPr/>
    </dgm:pt>
    <dgm:pt modelId="{6E18CE4C-836B-4180-AF53-86F94139FF0A}" type="pres">
      <dgm:prSet presAssocID="{0F738637-43F7-447D-9B16-A5C116F1EC55}" presName="sibTrans" presStyleLbl="sibTrans2D1" presStyleIdx="3" presStyleCnt="5"/>
      <dgm:spPr/>
    </dgm:pt>
    <dgm:pt modelId="{A188CF74-1B78-40BB-A096-BFED36CC7B9C}" type="pres">
      <dgm:prSet presAssocID="{0F738637-43F7-447D-9B16-A5C116F1EC55}" presName="connectorText" presStyleLbl="sibTrans2D1" presStyleIdx="3" presStyleCnt="5"/>
      <dgm:spPr/>
    </dgm:pt>
    <dgm:pt modelId="{B278F0BE-6C2F-4B6C-8DF5-6B5D148AD4A6}" type="pres">
      <dgm:prSet presAssocID="{046D879A-0FE0-4C13-91BB-14D9A13A05A2}" presName="node" presStyleLbl="node1" presStyleIdx="4" presStyleCnt="5">
        <dgm:presLayoutVars>
          <dgm:bulletEnabled val="1"/>
        </dgm:presLayoutVars>
      </dgm:prSet>
      <dgm:spPr/>
    </dgm:pt>
    <dgm:pt modelId="{62915BC1-6E3A-42F9-82A2-E5958EC9553E}" type="pres">
      <dgm:prSet presAssocID="{B313A2F0-DD7C-42C1-A2ED-56C92560C537}" presName="sibTrans" presStyleLbl="sibTrans2D1" presStyleIdx="4" presStyleCnt="5"/>
      <dgm:spPr/>
    </dgm:pt>
    <dgm:pt modelId="{7F52B3E6-E2F3-405F-A86B-ECBD09FFDD18}" type="pres">
      <dgm:prSet presAssocID="{B313A2F0-DD7C-42C1-A2ED-56C92560C537}" presName="connectorText" presStyleLbl="sibTrans2D1" presStyleIdx="4" presStyleCnt="5"/>
      <dgm:spPr/>
    </dgm:pt>
  </dgm:ptLst>
  <dgm:cxnLst>
    <dgm:cxn modelId="{AB7BDF0B-DFD5-434C-8203-CA2EAE7EF804}" type="presOf" srcId="{0F738637-43F7-447D-9B16-A5C116F1EC55}" destId="{6E18CE4C-836B-4180-AF53-86F94139FF0A}" srcOrd="0" destOrd="0" presId="urn:microsoft.com/office/officeart/2005/8/layout/cycle2"/>
    <dgm:cxn modelId="{7C24F00B-5569-466F-BBFD-2B8DE9269721}" type="presOf" srcId="{0F738637-43F7-447D-9B16-A5C116F1EC55}" destId="{A188CF74-1B78-40BB-A096-BFED36CC7B9C}" srcOrd="1" destOrd="0" presId="urn:microsoft.com/office/officeart/2005/8/layout/cycle2"/>
    <dgm:cxn modelId="{5AEB8B14-FA83-4999-8575-0259049127FC}" type="presOf" srcId="{046D879A-0FE0-4C13-91BB-14D9A13A05A2}" destId="{B278F0BE-6C2F-4B6C-8DF5-6B5D148AD4A6}" srcOrd="0" destOrd="0" presId="urn:microsoft.com/office/officeart/2005/8/layout/cycle2"/>
    <dgm:cxn modelId="{B598981F-D2A9-4931-9D61-E2124FF9520C}" srcId="{ABE8A1B7-C9CB-4DA2-B142-00DA14C9A2A7}" destId="{979F856A-231C-44E0-9E6F-5C057F892428}" srcOrd="1" destOrd="0" parTransId="{36283F8F-D4FF-40C7-8555-6E3E521E3B5F}" sibTransId="{AC0A1661-35B1-44F5-8D00-07533E9E2B60}"/>
    <dgm:cxn modelId="{12F5F027-F88A-4A77-B83A-57EFB682EEE0}" type="presOf" srcId="{81939131-2384-4FBA-89E2-027E9792979E}" destId="{8EB0AD95-8532-4753-B3F4-321EAC2331D0}" srcOrd="1" destOrd="0" presId="urn:microsoft.com/office/officeart/2005/8/layout/cycle2"/>
    <dgm:cxn modelId="{5AA7602C-7EC5-4983-BCEC-4F128196F3D5}" type="presOf" srcId="{ABE8A1B7-C9CB-4DA2-B142-00DA14C9A2A7}" destId="{805C9B6B-46B5-4B87-A3D9-7DEAD04C3F72}" srcOrd="0" destOrd="0" presId="urn:microsoft.com/office/officeart/2005/8/layout/cycle2"/>
    <dgm:cxn modelId="{FFA3E32D-5AE1-4F58-A4FA-195D47A905C8}" type="presOf" srcId="{AC0A1661-35B1-44F5-8D00-07533E9E2B60}" destId="{F290DDCE-A5A6-4708-880D-6C5863813C10}" srcOrd="1" destOrd="0" presId="urn:microsoft.com/office/officeart/2005/8/layout/cycle2"/>
    <dgm:cxn modelId="{38E3AC2F-9AE4-40A5-A25F-2BF6B9EE68B8}" srcId="{ABE8A1B7-C9CB-4DA2-B142-00DA14C9A2A7}" destId="{046D879A-0FE0-4C13-91BB-14D9A13A05A2}" srcOrd="4" destOrd="0" parTransId="{82147491-892B-4B58-9054-C477ADC2C06D}" sibTransId="{B313A2F0-DD7C-42C1-A2ED-56C92560C537}"/>
    <dgm:cxn modelId="{843A853F-5287-4981-B1A2-6DE7ED48A75A}" type="presOf" srcId="{B313A2F0-DD7C-42C1-A2ED-56C92560C537}" destId="{62915BC1-6E3A-42F9-82A2-E5958EC9553E}" srcOrd="0" destOrd="0" presId="urn:microsoft.com/office/officeart/2005/8/layout/cycle2"/>
    <dgm:cxn modelId="{70B6195B-CB76-4AB5-9557-CAA295F4FDA0}" type="presOf" srcId="{82958930-A249-4CDF-98B3-52548C9DB781}" destId="{3F780309-A3AE-4B99-9C3B-720BA1BEC9C0}" srcOrd="0" destOrd="0" presId="urn:microsoft.com/office/officeart/2005/8/layout/cycle2"/>
    <dgm:cxn modelId="{4CE98947-1BE0-4F83-8D36-DC0F05832C8E}" type="presOf" srcId="{F8662F58-4ACC-4A5A-B2B6-401029C5667D}" destId="{FABEE169-2D1A-4051-A972-D7F81EDB926E}" srcOrd="0" destOrd="0" presId="urn:microsoft.com/office/officeart/2005/8/layout/cycle2"/>
    <dgm:cxn modelId="{C6F37C4E-E424-427E-9354-6D864D29C663}" srcId="{ABE8A1B7-C9CB-4DA2-B142-00DA14C9A2A7}" destId="{F8662F58-4ACC-4A5A-B2B6-401029C5667D}" srcOrd="3" destOrd="0" parTransId="{4A2EC085-1D97-48BC-935D-360712627AB6}" sibTransId="{0F738637-43F7-447D-9B16-A5C116F1EC55}"/>
    <dgm:cxn modelId="{07BB3854-6649-4E6E-8677-D3B0CFA0E4E2}" type="presOf" srcId="{979F856A-231C-44E0-9E6F-5C057F892428}" destId="{C32BA36B-41B9-46E4-9B5A-F3F095CFB6D8}" srcOrd="0" destOrd="0" presId="urn:microsoft.com/office/officeart/2005/8/layout/cycle2"/>
    <dgm:cxn modelId="{B181AD7B-1784-448D-B7E3-4153DAB3EE46}" type="presOf" srcId="{AC0A1661-35B1-44F5-8D00-07533E9E2B60}" destId="{D8D98E1F-3611-4421-B996-7A1FA0FBFE03}" srcOrd="0" destOrd="0" presId="urn:microsoft.com/office/officeart/2005/8/layout/cycle2"/>
    <dgm:cxn modelId="{6759547D-AC20-4B1F-AE47-D02B181EADD9}" type="presOf" srcId="{8EAD95A5-D090-43DA-A51D-80A4CA9CA98E}" destId="{0B84557D-782A-49D9-9A4C-48E233AC699D}" srcOrd="1" destOrd="0" presId="urn:microsoft.com/office/officeart/2005/8/layout/cycle2"/>
    <dgm:cxn modelId="{9FA63C8D-61A8-493D-BD08-BAD6D1439434}" type="presOf" srcId="{8EAD95A5-D090-43DA-A51D-80A4CA9CA98E}" destId="{5C88E0B6-9D88-4E1A-AA22-CE06E30F28A8}" srcOrd="0" destOrd="0" presId="urn:microsoft.com/office/officeart/2005/8/layout/cycle2"/>
    <dgm:cxn modelId="{B854F39A-6790-48A4-8FD6-FC2BAD87E8E1}" type="presOf" srcId="{B313A2F0-DD7C-42C1-A2ED-56C92560C537}" destId="{7F52B3E6-E2F3-405F-A86B-ECBD09FFDD18}" srcOrd="1" destOrd="0" presId="urn:microsoft.com/office/officeart/2005/8/layout/cycle2"/>
    <dgm:cxn modelId="{01993CA8-6816-4568-A0B9-86B18A9ECFFF}" srcId="{ABE8A1B7-C9CB-4DA2-B142-00DA14C9A2A7}" destId="{DE53607B-DC33-4188-BC0F-4ABFB3D40B94}" srcOrd="2" destOrd="0" parTransId="{D99A1BED-F4B8-4FED-AEE2-F05B3E409B3D}" sibTransId="{81939131-2384-4FBA-89E2-027E9792979E}"/>
    <dgm:cxn modelId="{E0ACC9D9-6214-4EE2-AEE0-FE2302A5F75F}" type="presOf" srcId="{81939131-2384-4FBA-89E2-027E9792979E}" destId="{974879E5-1AF7-46BF-8924-C1D8F0C6F66E}" srcOrd="0" destOrd="0" presId="urn:microsoft.com/office/officeart/2005/8/layout/cycle2"/>
    <dgm:cxn modelId="{24F2F5DD-F43A-4318-8BC9-8BC3E2343AB0}" srcId="{ABE8A1B7-C9CB-4DA2-B142-00DA14C9A2A7}" destId="{82958930-A249-4CDF-98B3-52548C9DB781}" srcOrd="0" destOrd="0" parTransId="{BAC7C997-1954-4D7A-9F47-69EBA06831D1}" sibTransId="{8EAD95A5-D090-43DA-A51D-80A4CA9CA98E}"/>
    <dgm:cxn modelId="{1B6FF1FA-60E9-466F-81A6-44434FF0D451}" type="presOf" srcId="{DE53607B-DC33-4188-BC0F-4ABFB3D40B94}" destId="{61C73A9B-6FED-4CCB-9B99-2BA03CA0DF64}" srcOrd="0" destOrd="0" presId="urn:microsoft.com/office/officeart/2005/8/layout/cycle2"/>
    <dgm:cxn modelId="{B5E49CDB-B42A-4AE5-828D-EA0ED5D3693F}" type="presParOf" srcId="{805C9B6B-46B5-4B87-A3D9-7DEAD04C3F72}" destId="{3F780309-A3AE-4B99-9C3B-720BA1BEC9C0}" srcOrd="0" destOrd="0" presId="urn:microsoft.com/office/officeart/2005/8/layout/cycle2"/>
    <dgm:cxn modelId="{5FC15609-F147-4FC3-B8D7-3D451CE9FD1A}" type="presParOf" srcId="{805C9B6B-46B5-4B87-A3D9-7DEAD04C3F72}" destId="{5C88E0B6-9D88-4E1A-AA22-CE06E30F28A8}" srcOrd="1" destOrd="0" presId="urn:microsoft.com/office/officeart/2005/8/layout/cycle2"/>
    <dgm:cxn modelId="{81F569F2-24C0-43E4-9A0D-0F476BF8B0F2}" type="presParOf" srcId="{5C88E0B6-9D88-4E1A-AA22-CE06E30F28A8}" destId="{0B84557D-782A-49D9-9A4C-48E233AC699D}" srcOrd="0" destOrd="0" presId="urn:microsoft.com/office/officeart/2005/8/layout/cycle2"/>
    <dgm:cxn modelId="{BA5A0EE1-C933-4228-B305-956B4A54CA2E}" type="presParOf" srcId="{805C9B6B-46B5-4B87-A3D9-7DEAD04C3F72}" destId="{C32BA36B-41B9-46E4-9B5A-F3F095CFB6D8}" srcOrd="2" destOrd="0" presId="urn:microsoft.com/office/officeart/2005/8/layout/cycle2"/>
    <dgm:cxn modelId="{B20A233B-16F0-4D30-90A5-72C981A7B2CC}" type="presParOf" srcId="{805C9B6B-46B5-4B87-A3D9-7DEAD04C3F72}" destId="{D8D98E1F-3611-4421-B996-7A1FA0FBFE03}" srcOrd="3" destOrd="0" presId="urn:microsoft.com/office/officeart/2005/8/layout/cycle2"/>
    <dgm:cxn modelId="{797944E8-35AC-4F11-A75F-E1F2D0F10E7A}" type="presParOf" srcId="{D8D98E1F-3611-4421-B996-7A1FA0FBFE03}" destId="{F290DDCE-A5A6-4708-880D-6C5863813C10}" srcOrd="0" destOrd="0" presId="urn:microsoft.com/office/officeart/2005/8/layout/cycle2"/>
    <dgm:cxn modelId="{8F3F5349-DF75-4000-9872-E54AA3F9865E}" type="presParOf" srcId="{805C9B6B-46B5-4B87-A3D9-7DEAD04C3F72}" destId="{61C73A9B-6FED-4CCB-9B99-2BA03CA0DF64}" srcOrd="4" destOrd="0" presId="urn:microsoft.com/office/officeart/2005/8/layout/cycle2"/>
    <dgm:cxn modelId="{EB3B2C7F-F43B-4402-A794-0071FE5CF1CA}" type="presParOf" srcId="{805C9B6B-46B5-4B87-A3D9-7DEAD04C3F72}" destId="{974879E5-1AF7-46BF-8924-C1D8F0C6F66E}" srcOrd="5" destOrd="0" presId="urn:microsoft.com/office/officeart/2005/8/layout/cycle2"/>
    <dgm:cxn modelId="{D9B2234A-6E0C-4F40-83D8-52149A12DF0C}" type="presParOf" srcId="{974879E5-1AF7-46BF-8924-C1D8F0C6F66E}" destId="{8EB0AD95-8532-4753-B3F4-321EAC2331D0}" srcOrd="0" destOrd="0" presId="urn:microsoft.com/office/officeart/2005/8/layout/cycle2"/>
    <dgm:cxn modelId="{C3FCFB56-A481-46AA-9EB5-826FD5AF1FAB}" type="presParOf" srcId="{805C9B6B-46B5-4B87-A3D9-7DEAD04C3F72}" destId="{FABEE169-2D1A-4051-A972-D7F81EDB926E}" srcOrd="6" destOrd="0" presId="urn:microsoft.com/office/officeart/2005/8/layout/cycle2"/>
    <dgm:cxn modelId="{BD0F53FF-33EC-46F1-BB9A-B3FFEF5334D6}" type="presParOf" srcId="{805C9B6B-46B5-4B87-A3D9-7DEAD04C3F72}" destId="{6E18CE4C-836B-4180-AF53-86F94139FF0A}" srcOrd="7" destOrd="0" presId="urn:microsoft.com/office/officeart/2005/8/layout/cycle2"/>
    <dgm:cxn modelId="{CF518B81-B06F-4BDE-96D4-89D1633F0807}" type="presParOf" srcId="{6E18CE4C-836B-4180-AF53-86F94139FF0A}" destId="{A188CF74-1B78-40BB-A096-BFED36CC7B9C}" srcOrd="0" destOrd="0" presId="urn:microsoft.com/office/officeart/2005/8/layout/cycle2"/>
    <dgm:cxn modelId="{D5B6A38A-185A-45FC-AD8C-94B017AB697E}" type="presParOf" srcId="{805C9B6B-46B5-4B87-A3D9-7DEAD04C3F72}" destId="{B278F0BE-6C2F-4B6C-8DF5-6B5D148AD4A6}" srcOrd="8" destOrd="0" presId="urn:microsoft.com/office/officeart/2005/8/layout/cycle2"/>
    <dgm:cxn modelId="{A02BA3DF-FBBC-4072-A119-7DCE1FA0821F}" type="presParOf" srcId="{805C9B6B-46B5-4B87-A3D9-7DEAD04C3F72}" destId="{62915BC1-6E3A-42F9-82A2-E5958EC9553E}" srcOrd="9" destOrd="0" presId="urn:microsoft.com/office/officeart/2005/8/layout/cycle2"/>
    <dgm:cxn modelId="{B26D9BB9-D29F-4EBB-9117-BB11998F0BE9}" type="presParOf" srcId="{62915BC1-6E3A-42F9-82A2-E5958EC9553E}" destId="{7F52B3E6-E2F3-405F-A86B-ECBD09FFDD1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80309-A3AE-4B99-9C3B-720BA1BEC9C0}">
      <dsp:nvSpPr>
        <dsp:cNvPr id="0" name=""/>
        <dsp:cNvSpPr/>
      </dsp:nvSpPr>
      <dsp:spPr>
        <a:xfrm>
          <a:off x="3441604" y="1318"/>
          <a:ext cx="1172112" cy="1172112"/>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Planning</a:t>
          </a:r>
          <a:endParaRPr lang="en-KE" sz="1000" kern="1200" dirty="0"/>
        </a:p>
      </dsp:txBody>
      <dsp:txXfrm>
        <a:off x="3613256" y="172970"/>
        <a:ext cx="828808" cy="828808"/>
      </dsp:txXfrm>
    </dsp:sp>
    <dsp:sp modelId="{5C88E0B6-9D88-4E1A-AA22-CE06E30F28A8}">
      <dsp:nvSpPr>
        <dsp:cNvPr id="0" name=""/>
        <dsp:cNvSpPr/>
      </dsp:nvSpPr>
      <dsp:spPr>
        <a:xfrm rot="2160000">
          <a:off x="4576532" y="901338"/>
          <a:ext cx="311004" cy="395587"/>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KE" sz="800" kern="1200"/>
        </a:p>
      </dsp:txBody>
      <dsp:txXfrm>
        <a:off x="4585441" y="953035"/>
        <a:ext cx="217703" cy="237353"/>
      </dsp:txXfrm>
    </dsp:sp>
    <dsp:sp modelId="{C32BA36B-41B9-46E4-9B5A-F3F095CFB6D8}">
      <dsp:nvSpPr>
        <dsp:cNvPr id="0" name=""/>
        <dsp:cNvSpPr/>
      </dsp:nvSpPr>
      <dsp:spPr>
        <a:xfrm>
          <a:off x="4864594" y="1035181"/>
          <a:ext cx="1172112" cy="1172112"/>
        </a:xfrm>
        <a:prstGeom prst="ellipse">
          <a:avLst/>
        </a:prstGeom>
        <a:solidFill>
          <a:schemeClr val="accent5">
            <a:hueOff val="-653972"/>
            <a:satOff val="3891"/>
            <a:lumOff val="156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Forecasting</a:t>
          </a:r>
          <a:endParaRPr lang="en-KE" sz="1000" kern="1200" dirty="0"/>
        </a:p>
      </dsp:txBody>
      <dsp:txXfrm>
        <a:off x="5036246" y="1206833"/>
        <a:ext cx="828808" cy="828808"/>
      </dsp:txXfrm>
    </dsp:sp>
    <dsp:sp modelId="{D8D98E1F-3611-4421-B996-7A1FA0FBFE03}">
      <dsp:nvSpPr>
        <dsp:cNvPr id="0" name=""/>
        <dsp:cNvSpPr/>
      </dsp:nvSpPr>
      <dsp:spPr>
        <a:xfrm rot="6480000">
          <a:off x="5026101" y="2251484"/>
          <a:ext cx="311004" cy="395587"/>
        </a:xfrm>
        <a:prstGeom prst="rightArrow">
          <a:avLst>
            <a:gd name="adj1" fmla="val 60000"/>
            <a:gd name="adj2" fmla="val 50000"/>
          </a:avLst>
        </a:prstGeom>
        <a:solidFill>
          <a:schemeClr val="accent5">
            <a:hueOff val="-653972"/>
            <a:satOff val="3891"/>
            <a:lumOff val="156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KE" sz="800" kern="1200"/>
        </a:p>
      </dsp:txBody>
      <dsp:txXfrm rot="10800000">
        <a:off x="5087167" y="2286234"/>
        <a:ext cx="217703" cy="237353"/>
      </dsp:txXfrm>
    </dsp:sp>
    <dsp:sp modelId="{61C73A9B-6FED-4CCB-9B99-2BA03CA0DF64}">
      <dsp:nvSpPr>
        <dsp:cNvPr id="0" name=""/>
        <dsp:cNvSpPr/>
      </dsp:nvSpPr>
      <dsp:spPr>
        <a:xfrm>
          <a:off x="4321060" y="2708006"/>
          <a:ext cx="1172112" cy="1172112"/>
        </a:xfrm>
        <a:prstGeom prst="ellipse">
          <a:avLst/>
        </a:prstGeom>
        <a:solidFill>
          <a:schemeClr val="accent5">
            <a:hueOff val="-1307943"/>
            <a:satOff val="7781"/>
            <a:lumOff val="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Measurement</a:t>
          </a:r>
          <a:endParaRPr lang="en-KE" sz="1000" kern="1200" dirty="0"/>
        </a:p>
      </dsp:txBody>
      <dsp:txXfrm>
        <a:off x="4492712" y="2879658"/>
        <a:ext cx="828808" cy="828808"/>
      </dsp:txXfrm>
    </dsp:sp>
    <dsp:sp modelId="{974879E5-1AF7-46BF-8924-C1D8F0C6F66E}">
      <dsp:nvSpPr>
        <dsp:cNvPr id="0" name=""/>
        <dsp:cNvSpPr/>
      </dsp:nvSpPr>
      <dsp:spPr>
        <a:xfrm rot="10800000">
          <a:off x="3880960" y="3096268"/>
          <a:ext cx="311004" cy="395587"/>
        </a:xfrm>
        <a:prstGeom prst="rightArrow">
          <a:avLst>
            <a:gd name="adj1" fmla="val 60000"/>
            <a:gd name="adj2" fmla="val 50000"/>
          </a:avLst>
        </a:prstGeom>
        <a:solidFill>
          <a:schemeClr val="accent5">
            <a:hueOff val="-1307943"/>
            <a:satOff val="7781"/>
            <a:lumOff val="313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KE" sz="800" kern="1200"/>
        </a:p>
      </dsp:txBody>
      <dsp:txXfrm rot="10800000">
        <a:off x="3974261" y="3175385"/>
        <a:ext cx="217703" cy="237353"/>
      </dsp:txXfrm>
    </dsp:sp>
    <dsp:sp modelId="{FABEE169-2D1A-4051-A972-D7F81EDB926E}">
      <dsp:nvSpPr>
        <dsp:cNvPr id="0" name=""/>
        <dsp:cNvSpPr/>
      </dsp:nvSpPr>
      <dsp:spPr>
        <a:xfrm>
          <a:off x="2562147" y="2708006"/>
          <a:ext cx="1172112" cy="1172112"/>
        </a:xfrm>
        <a:prstGeom prst="ellipse">
          <a:avLst/>
        </a:prstGeom>
        <a:solidFill>
          <a:schemeClr val="accent5">
            <a:hueOff val="-1961915"/>
            <a:satOff val="11672"/>
            <a:lumOff val="470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Analysis</a:t>
          </a:r>
          <a:endParaRPr lang="en-KE" sz="1000" kern="1200" dirty="0"/>
        </a:p>
      </dsp:txBody>
      <dsp:txXfrm>
        <a:off x="2733799" y="2879658"/>
        <a:ext cx="828808" cy="828808"/>
      </dsp:txXfrm>
    </dsp:sp>
    <dsp:sp modelId="{6E18CE4C-836B-4180-AF53-86F94139FF0A}">
      <dsp:nvSpPr>
        <dsp:cNvPr id="0" name=""/>
        <dsp:cNvSpPr/>
      </dsp:nvSpPr>
      <dsp:spPr>
        <a:xfrm rot="15120000">
          <a:off x="2723654" y="2268227"/>
          <a:ext cx="311004" cy="395587"/>
        </a:xfrm>
        <a:prstGeom prst="rightArrow">
          <a:avLst>
            <a:gd name="adj1" fmla="val 60000"/>
            <a:gd name="adj2" fmla="val 50000"/>
          </a:avLst>
        </a:prstGeom>
        <a:solidFill>
          <a:schemeClr val="accent5">
            <a:hueOff val="-1961915"/>
            <a:satOff val="11672"/>
            <a:lumOff val="470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KE" sz="800" kern="1200"/>
        </a:p>
      </dsp:txBody>
      <dsp:txXfrm rot="10800000">
        <a:off x="2784720" y="2391711"/>
        <a:ext cx="217703" cy="237353"/>
      </dsp:txXfrm>
    </dsp:sp>
    <dsp:sp modelId="{B278F0BE-6C2F-4B6C-8DF5-6B5D148AD4A6}">
      <dsp:nvSpPr>
        <dsp:cNvPr id="0" name=""/>
        <dsp:cNvSpPr/>
      </dsp:nvSpPr>
      <dsp:spPr>
        <a:xfrm>
          <a:off x="2018613" y="1035181"/>
          <a:ext cx="1172112" cy="1172112"/>
        </a:xfrm>
        <a:prstGeom prst="ellipse">
          <a:avLst/>
        </a:prstGeom>
        <a:solidFill>
          <a:schemeClr val="accent5">
            <a:hueOff val="-2615887"/>
            <a:satOff val="15563"/>
            <a:lumOff val="627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Reporting</a:t>
          </a:r>
          <a:endParaRPr lang="en-KE" sz="1000" kern="1200" dirty="0"/>
        </a:p>
      </dsp:txBody>
      <dsp:txXfrm>
        <a:off x="2190265" y="1206833"/>
        <a:ext cx="828808" cy="828808"/>
      </dsp:txXfrm>
    </dsp:sp>
    <dsp:sp modelId="{62915BC1-6E3A-42F9-82A2-E5958EC9553E}">
      <dsp:nvSpPr>
        <dsp:cNvPr id="0" name=""/>
        <dsp:cNvSpPr/>
      </dsp:nvSpPr>
      <dsp:spPr>
        <a:xfrm rot="19440000">
          <a:off x="3153542" y="911685"/>
          <a:ext cx="311004" cy="395587"/>
        </a:xfrm>
        <a:prstGeom prst="rightArrow">
          <a:avLst>
            <a:gd name="adj1" fmla="val 60000"/>
            <a:gd name="adj2" fmla="val 50000"/>
          </a:avLst>
        </a:prstGeom>
        <a:solidFill>
          <a:schemeClr val="accent5">
            <a:hueOff val="-2615887"/>
            <a:satOff val="15563"/>
            <a:lumOff val="627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KE" sz="800" kern="1200"/>
        </a:p>
      </dsp:txBody>
      <dsp:txXfrm>
        <a:off x="3162451" y="1018222"/>
        <a:ext cx="217703" cy="237353"/>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8/9/2020</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8/9/2020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policymatters.net/issue/PolicyMatters_Spring_%202007.pdf" TargetMode="External"/><Relationship Id="rId2" Type="http://schemas.openxmlformats.org/officeDocument/2006/relationships/hyperlink" Target="http://college.holycross.edu/RePEc/spe%20%09MathesonBaade_FinancingSports.pdf" TargetMode="External"/><Relationship Id="rId1" Type="http://schemas.openxmlformats.org/officeDocument/2006/relationships/slideLayout" Target="../slideLayouts/slideLayout2.xml"/><Relationship Id="rId4" Type="http://schemas.openxmlformats.org/officeDocument/2006/relationships/hyperlink" Target="http://www.knightfoundation.org/media/upload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3E38C-52F9-4BE6-A8AE-4BB8609F27DD}"/>
              </a:ext>
            </a:extLst>
          </p:cNvPr>
          <p:cNvSpPr>
            <a:spLocks noGrp="1"/>
          </p:cNvSpPr>
          <p:nvPr>
            <p:ph type="ctrTitle"/>
          </p:nvPr>
        </p:nvSpPr>
        <p:spPr>
          <a:xfrm>
            <a:off x="1387797" y="946795"/>
            <a:ext cx="7766936" cy="1646302"/>
          </a:xfrm>
        </p:spPr>
        <p:txBody>
          <a:bodyPr/>
          <a:lstStyle/>
          <a:p>
            <a:pPr algn="ctr"/>
            <a:r>
              <a:rPr lang="en-US" dirty="0"/>
              <a:t>SPORTS FINANCE</a:t>
            </a:r>
            <a:endParaRPr lang="en-KE" dirty="0"/>
          </a:p>
        </p:txBody>
      </p:sp>
      <p:sp>
        <p:nvSpPr>
          <p:cNvPr id="3" name="Subtitle 2">
            <a:extLst>
              <a:ext uri="{FF2B5EF4-FFF2-40B4-BE49-F238E27FC236}">
                <a16:creationId xmlns:a16="http://schemas.microsoft.com/office/drawing/2014/main" id="{13577826-B30E-4071-B3B4-39935F9706CE}"/>
              </a:ext>
            </a:extLst>
          </p:cNvPr>
          <p:cNvSpPr>
            <a:spLocks noGrp="1"/>
          </p:cNvSpPr>
          <p:nvPr>
            <p:ph type="subTitle" idx="1"/>
          </p:nvPr>
        </p:nvSpPr>
        <p:spPr>
          <a:xfrm>
            <a:off x="1507067" y="2593098"/>
            <a:ext cx="7766936" cy="4112502"/>
          </a:xfrm>
        </p:spPr>
        <p:txBody>
          <a:bodyPr>
            <a:normAutofit fontScale="25000" lnSpcReduction="20000"/>
          </a:bodyPr>
          <a:lstStyle/>
          <a:p>
            <a:pPr algn="ctr">
              <a:lnSpc>
                <a:spcPct val="200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Aft>
                <a:spcPts val="800"/>
              </a:spcAft>
            </a:pPr>
            <a:r>
              <a:rPr lang="en-US" sz="5600" dirty="0">
                <a:effectLst/>
                <a:latin typeface="Times New Roman" panose="02020603050405020304" pitchFamily="18" charset="0"/>
                <a:ea typeface="Calibri" panose="020F0502020204030204" pitchFamily="34" charset="0"/>
                <a:cs typeface="Times New Roman" panose="02020603050405020304" pitchFamily="18" charset="0"/>
              </a:rPr>
              <a:t>Name</a:t>
            </a:r>
            <a:endParaRPr lang="en-KE" sz="56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spcAft>
                <a:spcPts val="800"/>
              </a:spcAft>
            </a:pPr>
            <a:r>
              <a:rPr lang="en-US" sz="5600" dirty="0">
                <a:effectLst/>
                <a:latin typeface="Times New Roman" panose="02020603050405020304" pitchFamily="18" charset="0"/>
                <a:ea typeface="Calibri" panose="020F0502020204030204" pitchFamily="34" charset="0"/>
                <a:cs typeface="Times New Roman" panose="02020603050405020304" pitchFamily="18" charset="0"/>
              </a:rPr>
              <a:t>Title</a:t>
            </a:r>
            <a:endParaRPr lang="en-KE" sz="56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spcAft>
                <a:spcPts val="800"/>
              </a:spcAft>
            </a:pPr>
            <a:r>
              <a:rPr lang="en-US" sz="5600" dirty="0">
                <a:effectLst/>
                <a:latin typeface="Times New Roman" panose="02020603050405020304" pitchFamily="18" charset="0"/>
                <a:ea typeface="Calibri" panose="020F0502020204030204" pitchFamily="34" charset="0"/>
                <a:cs typeface="Times New Roman" panose="02020603050405020304" pitchFamily="18" charset="0"/>
              </a:rPr>
              <a:t>Course Name: Sports Finance</a:t>
            </a:r>
          </a:p>
          <a:p>
            <a:pPr algn="ctr">
              <a:lnSpc>
                <a:spcPct val="200000"/>
              </a:lnSpc>
              <a:spcAft>
                <a:spcPts val="800"/>
              </a:spcAft>
            </a:pPr>
            <a:r>
              <a:rPr lang="en-US" sz="5600" dirty="0">
                <a:latin typeface="Times New Roman" panose="02020603050405020304" pitchFamily="18" charset="0"/>
                <a:ea typeface="Calibri" panose="020F0502020204030204" pitchFamily="34" charset="0"/>
                <a:cs typeface="Times New Roman" panose="02020603050405020304" pitchFamily="18" charset="0"/>
              </a:rPr>
              <a:t>Course Code: </a:t>
            </a:r>
            <a:r>
              <a:rPr lang="en-US" sz="5600" dirty="0"/>
              <a:t>MSA 643</a:t>
            </a:r>
            <a:endParaRPr lang="en-KE" sz="56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spcAft>
                <a:spcPts val="800"/>
              </a:spcAft>
            </a:pPr>
            <a:r>
              <a:rPr lang="en-US" sz="5600" dirty="0">
                <a:effectLst/>
                <a:latin typeface="Times New Roman" panose="02020603050405020304" pitchFamily="18" charset="0"/>
                <a:ea typeface="Calibri" panose="020F0502020204030204" pitchFamily="34" charset="0"/>
                <a:cs typeface="Times New Roman" panose="02020603050405020304" pitchFamily="18" charset="0"/>
              </a:rPr>
              <a:t>Institution of Affiliation: </a:t>
            </a:r>
            <a:r>
              <a:rPr lang="en-US" sz="6000" dirty="0"/>
              <a:t>Belhaven University</a:t>
            </a:r>
            <a:endParaRPr lang="en-KE" sz="56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200000"/>
              </a:lnSpc>
              <a:spcAft>
                <a:spcPts val="800"/>
              </a:spcAft>
            </a:pPr>
            <a:r>
              <a:rPr lang="en-US" sz="5600" dirty="0">
                <a:effectLst/>
                <a:latin typeface="Times New Roman" panose="02020603050405020304" pitchFamily="18" charset="0"/>
                <a:ea typeface="Calibri" panose="020F0502020204030204" pitchFamily="34" charset="0"/>
                <a:cs typeface="Times New Roman" panose="02020603050405020304" pitchFamily="18" charset="0"/>
              </a:rPr>
              <a:t>Professor</a:t>
            </a:r>
            <a:endParaRPr lang="en-KE" sz="56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Date</a:t>
            </a:r>
            <a:r>
              <a:rPr lang="en-US" sz="45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KE" sz="45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3236687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4F47-B62F-426F-A23E-A12A163B7E2E}"/>
              </a:ext>
            </a:extLst>
          </p:cNvPr>
          <p:cNvSpPr>
            <a:spLocks noGrp="1"/>
          </p:cNvSpPr>
          <p:nvPr>
            <p:ph type="title"/>
          </p:nvPr>
        </p:nvSpPr>
        <p:spPr/>
        <p:txBody>
          <a:bodyPr>
            <a:normAutofit/>
          </a:bodyPr>
          <a:lstStyle/>
          <a:p>
            <a:pPr algn="ctr"/>
            <a:r>
              <a:rPr lang="en-US" b="1" dirty="0"/>
              <a:t>Financial Issues in Sport</a:t>
            </a:r>
            <a:endParaRPr lang="en-KE"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FC41A2A-5187-446B-80FD-862A369D8620}"/>
              </a:ext>
            </a:extLst>
          </p:cNvPr>
          <p:cNvSpPr>
            <a:spLocks noGrp="1"/>
          </p:cNvSpPr>
          <p:nvPr>
            <p:ph idx="1"/>
          </p:nvPr>
        </p:nvSpPr>
        <p:spPr>
          <a:xfrm>
            <a:off x="677334" y="1550505"/>
            <a:ext cx="8596668" cy="4490858"/>
          </a:xfrm>
        </p:spPr>
        <p:txBody>
          <a:bodyPr/>
          <a:lstStyle/>
          <a:p>
            <a:r>
              <a:rPr lang="en-US" dirty="0"/>
              <a:t>Just like any other business, sports sector is also faced with issues related to finance. The sector handles matters of the income sources and how these finances are spent. </a:t>
            </a:r>
          </a:p>
          <a:p>
            <a:r>
              <a:rPr lang="en-US" dirty="0"/>
              <a:t>Unlike other businesses that aim at maximizing profits, sports sector aims at creating a better environment that can promote the activity through motivation of the players, their leaders and the general management. </a:t>
            </a:r>
          </a:p>
          <a:p>
            <a:r>
              <a:rPr lang="en-US" dirty="0"/>
              <a:t>The sources of finance for the sports sector can be few or many depending on the size of the team, its level and how the finances have been previously managed. </a:t>
            </a:r>
          </a:p>
          <a:p>
            <a:r>
              <a:rPr lang="en-US" dirty="0"/>
              <a:t>The sports industry has undergone evolution. The current ways of carrying out sport might be completely different from the way it used to be some decades back. The change in the sector can be attributed to a change in technology and the rise of the need to specialize. </a:t>
            </a:r>
            <a:endParaRPr lang="en-KE" dirty="0"/>
          </a:p>
        </p:txBody>
      </p:sp>
    </p:spTree>
    <p:extLst>
      <p:ext uri="{BB962C8B-B14F-4D97-AF65-F5344CB8AC3E}">
        <p14:creationId xmlns:p14="http://schemas.microsoft.com/office/powerpoint/2010/main" val="873663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C82F8-72B0-43F7-82AE-5AA748E9ACF4}"/>
              </a:ext>
            </a:extLst>
          </p:cNvPr>
          <p:cNvSpPr>
            <a:spLocks noGrp="1"/>
          </p:cNvSpPr>
          <p:nvPr>
            <p:ph type="title"/>
          </p:nvPr>
        </p:nvSpPr>
        <p:spPr>
          <a:xfrm>
            <a:off x="677334" y="609600"/>
            <a:ext cx="8596668" cy="1404730"/>
          </a:xfrm>
        </p:spPr>
        <p:txBody>
          <a:bodyPr/>
          <a:lstStyle/>
          <a:p>
            <a:pPr algn="ctr"/>
            <a:r>
              <a:rPr lang="en-US" b="1" dirty="0"/>
              <a:t>Financial Issues in Sport…</a:t>
            </a:r>
            <a:endParaRPr lang="en-KE" dirty="0"/>
          </a:p>
        </p:txBody>
      </p:sp>
      <p:sp>
        <p:nvSpPr>
          <p:cNvPr id="3" name="Content Placeholder 2">
            <a:extLst>
              <a:ext uri="{FF2B5EF4-FFF2-40B4-BE49-F238E27FC236}">
                <a16:creationId xmlns:a16="http://schemas.microsoft.com/office/drawing/2014/main" id="{9BA9025C-5D90-41E9-81DD-B7E01674DFB3}"/>
              </a:ext>
            </a:extLst>
          </p:cNvPr>
          <p:cNvSpPr>
            <a:spLocks noGrp="1"/>
          </p:cNvSpPr>
          <p:nvPr>
            <p:ph idx="1"/>
          </p:nvPr>
        </p:nvSpPr>
        <p:spPr>
          <a:xfrm>
            <a:off x="677334" y="1643271"/>
            <a:ext cx="8596668" cy="4398092"/>
          </a:xfrm>
        </p:spPr>
        <p:txBody>
          <a:bodyPr>
            <a:normAutofit/>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used to be numerous events scheduled for each arena in the past unlike in the modern where </a:t>
            </a:r>
            <a:r>
              <a:rPr lang="en-US" dirty="0">
                <a:latin typeface="Times New Roman" panose="02020603050405020304" pitchFamily="18" charset="0"/>
                <a:ea typeface="Calibri" panose="020F0502020204030204" pitchFamily="34" charset="0"/>
                <a:cs typeface="Times New Roman" panose="02020603050405020304" pitchFamily="18" charset="0"/>
              </a:rPr>
              <a:t>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nly few events are planned for a given arena.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past, events like the Ice capades, family shows, inter-school sports, friendly matches could be scheduled within a short period and some of them could take place within a single day. In the present days, only few events take place in a given arena and major preparations have to take place prior to the actual event.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arenas in the past received funding from the well-wishers, the potential buyers, fundraiser events and signing of contracts making the amount received as debts to be very low. The amount of borrowings in the modern sports is very high. (Fried, Shapiro &amp; DeSchriver, 2013). </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emergency of technology like the development of a software that serves as a virtual arena has significantly reduced the outdoor sporting activities that could take place in the arena (</a:t>
            </a:r>
            <a:r>
              <a:rPr lang="en-US" sz="1800" dirty="0">
                <a:effectLst/>
                <a:latin typeface="Times New Roman" panose="02020603050405020304" pitchFamily="18" charset="0"/>
                <a:ea typeface="Calibri" panose="020F0502020204030204" pitchFamily="34" charset="0"/>
              </a:rPr>
              <a:t>Diedrich, 2007) </a:t>
            </a:r>
            <a:r>
              <a:rPr lang="en-US" dirty="0">
                <a:latin typeface="Times New Roman" panose="02020603050405020304" pitchFamily="18" charset="0"/>
                <a:cs typeface="Times New Roman" panose="02020603050405020304" pitchFamily="18" charset="0"/>
              </a:rPr>
              <a:t>. A good number of people stay indoors and utilize the software instead of physically going out to watch the real game</a:t>
            </a:r>
            <a:r>
              <a:rPr lang="en-US" b="1" dirty="0">
                <a:latin typeface="Times New Roman" panose="02020603050405020304" pitchFamily="18" charset="0"/>
                <a:cs typeface="Times New Roman" panose="02020603050405020304" pitchFamily="18" charset="0"/>
              </a:rPr>
              <a:t>. </a:t>
            </a:r>
            <a:endParaRPr lang="en-KE"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4124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5873E-F2CC-4906-9EAD-31D4E54AF3E3}"/>
              </a:ext>
            </a:extLst>
          </p:cNvPr>
          <p:cNvSpPr>
            <a:spLocks noGrp="1"/>
          </p:cNvSpPr>
          <p:nvPr>
            <p:ph type="title"/>
          </p:nvPr>
        </p:nvSpPr>
        <p:spPr/>
        <p:txBody>
          <a:bodyPr/>
          <a:lstStyle/>
          <a:p>
            <a:pPr algn="ctr"/>
            <a:r>
              <a:rPr lang="en-US" dirty="0"/>
              <a:t>Managing the sports money</a:t>
            </a:r>
            <a:endParaRPr lang="en-KE" dirty="0"/>
          </a:p>
        </p:txBody>
      </p:sp>
      <p:sp>
        <p:nvSpPr>
          <p:cNvPr id="3" name="Content Placeholder 2">
            <a:extLst>
              <a:ext uri="{FF2B5EF4-FFF2-40B4-BE49-F238E27FC236}">
                <a16:creationId xmlns:a16="http://schemas.microsoft.com/office/drawing/2014/main" id="{948F743C-F32C-4804-9F8F-97494C645325}"/>
              </a:ext>
            </a:extLst>
          </p:cNvPr>
          <p:cNvSpPr>
            <a:spLocks noGrp="1"/>
          </p:cNvSpPr>
          <p:nvPr>
            <p:ph idx="1"/>
          </p:nvPr>
        </p:nvSpPr>
        <p:spPr>
          <a:xfrm>
            <a:off x="677334" y="1683027"/>
            <a:ext cx="8596668" cy="4358336"/>
          </a:xfrm>
        </p:spPr>
        <p:txBody>
          <a:bodyPr>
            <a:normAutofit/>
          </a:bodyPr>
          <a:lstStyle/>
          <a:p>
            <a:r>
              <a:rPr lang="en-US" dirty="0">
                <a:latin typeface="Times New Roman" panose="02020603050405020304" pitchFamily="18" charset="0"/>
                <a:cs typeface="Times New Roman" panose="02020603050405020304" pitchFamily="18" charset="0"/>
              </a:rPr>
              <a:t>Every business including sports should keep track on ways of finding money and spending it. </a:t>
            </a:r>
          </a:p>
          <a:p>
            <a:r>
              <a:rPr lang="en-US" dirty="0">
                <a:latin typeface="Times New Roman" panose="02020603050405020304" pitchFamily="18" charset="0"/>
                <a:cs typeface="Times New Roman" panose="02020603050405020304" pitchFamily="18" charset="0"/>
              </a:rPr>
              <a:t>Improper management of money can lead to a business failure (</a:t>
            </a:r>
            <a:r>
              <a:rPr lang="en-US" dirty="0">
                <a:effectLst/>
                <a:latin typeface="Times New Roman" panose="02020603050405020304" pitchFamily="18" charset="0"/>
                <a:ea typeface="Calibri" panose="020F0502020204030204" pitchFamily="34" charset="0"/>
                <a:cs typeface="Times New Roman" panose="02020603050405020304" pitchFamily="18" charset="0"/>
              </a:rPr>
              <a:t>Baade &amp; Matheson, 2011)</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For the business to be prosperous and successful, the idea of financial planning should be incorporated in all the events that involve money. </a:t>
            </a:r>
          </a:p>
          <a:p>
            <a:r>
              <a:rPr lang="en-US" dirty="0">
                <a:latin typeface="Times New Roman" panose="02020603050405020304" pitchFamily="18" charset="0"/>
                <a:cs typeface="Times New Roman" panose="02020603050405020304" pitchFamily="18" charset="0"/>
              </a:rPr>
              <a:t>Money management may face constraints both internally and externally. </a:t>
            </a:r>
          </a:p>
          <a:p>
            <a:r>
              <a:rPr lang="en-US" dirty="0">
                <a:latin typeface="Times New Roman" panose="02020603050405020304" pitchFamily="18" charset="0"/>
                <a:cs typeface="Times New Roman" panose="02020603050405020304" pitchFamily="18" charset="0"/>
              </a:rPr>
              <a:t>The internal constraints that may negatively affect how money is managed include low volumes of sale, negative balances in the inventory accounts, poor structure of management and a bad credit history of the company</a:t>
            </a:r>
            <a:r>
              <a:rPr lang="en-US" sz="1800" dirty="0">
                <a:effectLst/>
                <a:latin typeface="Times New Roman" panose="02020603050405020304" pitchFamily="18" charset="0"/>
                <a:ea typeface="Calibri" panose="020F0502020204030204" pitchFamily="34" charset="0"/>
              </a:rPr>
              <a:t> (Fried et al., 2013)</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High inflation, unfavorable competition, high rates of interest, weak economy and unstable political environment constitute external constraints to management of money. </a:t>
            </a:r>
          </a:p>
        </p:txBody>
      </p:sp>
    </p:spTree>
    <p:extLst>
      <p:ext uri="{BB962C8B-B14F-4D97-AF65-F5344CB8AC3E}">
        <p14:creationId xmlns:p14="http://schemas.microsoft.com/office/powerpoint/2010/main" val="33716234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978E-572C-447E-A198-F50FE3685C04}"/>
              </a:ext>
            </a:extLst>
          </p:cNvPr>
          <p:cNvSpPr>
            <a:spLocks noGrp="1"/>
          </p:cNvSpPr>
          <p:nvPr>
            <p:ph type="title"/>
          </p:nvPr>
        </p:nvSpPr>
        <p:spPr>
          <a:xfrm>
            <a:off x="677334" y="609600"/>
            <a:ext cx="8596668" cy="1152939"/>
          </a:xfrm>
        </p:spPr>
        <p:txBody>
          <a:bodyPr/>
          <a:lstStyle/>
          <a:p>
            <a:pPr algn="ctr"/>
            <a:r>
              <a:rPr lang="en-US" dirty="0"/>
              <a:t>Financing New Stadiums &amp; Arenas</a:t>
            </a:r>
            <a:endParaRPr lang="en-KE" dirty="0"/>
          </a:p>
        </p:txBody>
      </p:sp>
      <p:sp>
        <p:nvSpPr>
          <p:cNvPr id="3" name="Content Placeholder 2">
            <a:extLst>
              <a:ext uri="{FF2B5EF4-FFF2-40B4-BE49-F238E27FC236}">
                <a16:creationId xmlns:a16="http://schemas.microsoft.com/office/drawing/2014/main" id="{B13AC57D-AB02-4630-9DED-DE6D9120C5D7}"/>
              </a:ext>
            </a:extLst>
          </p:cNvPr>
          <p:cNvSpPr>
            <a:spLocks noGrp="1"/>
          </p:cNvSpPr>
          <p:nvPr>
            <p:ph idx="1"/>
          </p:nvPr>
        </p:nvSpPr>
        <p:spPr>
          <a:xfrm>
            <a:off x="677334" y="1643271"/>
            <a:ext cx="8596668" cy="4398092"/>
          </a:xfrm>
        </p:spPr>
        <p:txBody>
          <a:bodyPr>
            <a:normAutofit lnSpcReduction="10000"/>
          </a:bodyPr>
          <a:lstStyle/>
          <a:p>
            <a:r>
              <a:rPr lang="en-US" sz="1800" dirty="0">
                <a:effectLst/>
                <a:latin typeface="Times New Roman" panose="02020603050405020304" pitchFamily="18" charset="0"/>
                <a:ea typeface="Calibri" panose="020F0502020204030204" pitchFamily="34" charset="0"/>
              </a:rPr>
              <a:t>Most universities and colleges have discovered that sports are among the biggest businesses that are operational. Sports attract many donors that are interested in supporting the growth of talents </a:t>
            </a:r>
            <a:r>
              <a:rPr lang="en-US" sz="1800" dirty="0">
                <a:solidFill>
                  <a:srgbClr val="000000"/>
                </a:solidFill>
                <a:effectLst/>
                <a:latin typeface="Times New Roman" panose="02020603050405020304" pitchFamily="18" charset="0"/>
                <a:ea typeface="Calibri" panose="020F0502020204030204" pitchFamily="34" charset="0"/>
              </a:rPr>
              <a:t>(Jones, 2008)</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r>
              <a:rPr lang="en-US" sz="1800" dirty="0">
                <a:effectLst/>
                <a:latin typeface="Times New Roman" panose="02020603050405020304" pitchFamily="18" charset="0"/>
                <a:ea typeface="Calibri" panose="020F0502020204030204" pitchFamily="34" charset="0"/>
              </a:rPr>
              <a:t>The financial resources needed to complete the construction of arenas and other recreation facilities come from the contributions made by private entities and the sale of municipal bonds (Fried et al., 2013)</a:t>
            </a:r>
            <a:r>
              <a:rPr lang="en-US" dirty="0">
                <a:latin typeface="Calibri" panose="020F0502020204030204" pitchFamily="34" charset="0"/>
                <a:ea typeface="Calibri" panose="020F0502020204030204" pitchFamily="34" charset="0"/>
                <a:cs typeface="Times New Roman" panose="02020603050405020304" pitchFamily="18" charset="0"/>
              </a:rPr>
              <a:t>.</a:t>
            </a:r>
          </a:p>
          <a:p>
            <a:r>
              <a:rPr lang="en-US" sz="1800" dirty="0">
                <a:effectLst/>
                <a:latin typeface="Times New Roman" panose="02020603050405020304" pitchFamily="18" charset="0"/>
                <a:ea typeface="Calibri" panose="020F0502020204030204" pitchFamily="34" charset="0"/>
              </a:rPr>
              <a:t>The municipal bonds are quick cash generators since they do not follow all the steps that are followed by other bonds like registration</a:t>
            </a:r>
          </a:p>
          <a:p>
            <a:r>
              <a:rPr lang="en-US" sz="1800" dirty="0">
                <a:effectLst/>
                <a:latin typeface="Times New Roman" panose="02020603050405020304" pitchFamily="18" charset="0"/>
                <a:ea typeface="Calibri" panose="020F0502020204030204" pitchFamily="34" charset="0"/>
              </a:rPr>
              <a:t>Modern colleges and universities have recreation and sport complexes in their campuses.</a:t>
            </a:r>
          </a:p>
          <a:p>
            <a:r>
              <a:rPr lang="en-US" dirty="0">
                <a:latin typeface="Times New Roman" panose="02020603050405020304" pitchFamily="18" charset="0"/>
                <a:ea typeface="Calibri" panose="020F0502020204030204" pitchFamily="34" charset="0"/>
              </a:rPr>
              <a:t>The </a:t>
            </a:r>
            <a:r>
              <a:rPr lang="en-US" sz="1800" dirty="0">
                <a:effectLst/>
                <a:latin typeface="Times New Roman" panose="02020603050405020304" pitchFamily="18" charset="0"/>
                <a:ea typeface="Calibri" panose="020F0502020204030204" pitchFamily="34" charset="0"/>
              </a:rPr>
              <a:t>availability of the recreation facilities attracts many students to enroll in courses offered by those institutions. The increased enrollment will be beneficial to the institution since the amount of money received in terms of the fees </a:t>
            </a:r>
            <a:r>
              <a:rPr lang="en-US" dirty="0">
                <a:latin typeface="Times New Roman" panose="02020603050405020304" pitchFamily="18" charset="0"/>
                <a:ea typeface="Calibri" panose="020F0502020204030204" pitchFamily="34" charset="0"/>
              </a:rPr>
              <a:t>will be </a:t>
            </a:r>
            <a:r>
              <a:rPr lang="en-US" sz="1800" dirty="0">
                <a:effectLst/>
                <a:latin typeface="Times New Roman" panose="02020603050405020304" pitchFamily="18" charset="0"/>
                <a:ea typeface="Calibri" panose="020F0502020204030204" pitchFamily="34" charset="0"/>
              </a:rPr>
              <a:t>high (Fried et al., 2013)</a:t>
            </a:r>
            <a:endParaRPr lang="en-KE" dirty="0"/>
          </a:p>
        </p:txBody>
      </p:sp>
    </p:spTree>
    <p:extLst>
      <p:ext uri="{BB962C8B-B14F-4D97-AF65-F5344CB8AC3E}">
        <p14:creationId xmlns:p14="http://schemas.microsoft.com/office/powerpoint/2010/main" val="3027732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DC9FD-9E0C-4978-B6C9-CCC52CD313E4}"/>
              </a:ext>
            </a:extLst>
          </p:cNvPr>
          <p:cNvSpPr>
            <a:spLocks noGrp="1"/>
          </p:cNvSpPr>
          <p:nvPr>
            <p:ph type="title"/>
          </p:nvPr>
        </p:nvSpPr>
        <p:spPr/>
        <p:txBody>
          <a:bodyPr/>
          <a:lstStyle/>
          <a:p>
            <a:pPr algn="ctr"/>
            <a:r>
              <a:rPr lang="en-US" dirty="0"/>
              <a:t>Biblical Foundation on sports finance</a:t>
            </a:r>
            <a:endParaRPr lang="en-KE" dirty="0"/>
          </a:p>
        </p:txBody>
      </p:sp>
      <p:sp>
        <p:nvSpPr>
          <p:cNvPr id="3" name="Content Placeholder 2">
            <a:extLst>
              <a:ext uri="{FF2B5EF4-FFF2-40B4-BE49-F238E27FC236}">
                <a16:creationId xmlns:a16="http://schemas.microsoft.com/office/drawing/2014/main" id="{AD3E3641-1561-414F-BFC2-44834DBE6C1A}"/>
              </a:ext>
            </a:extLst>
          </p:cNvPr>
          <p:cNvSpPr>
            <a:spLocks noGrp="1"/>
          </p:cNvSpPr>
          <p:nvPr>
            <p:ph idx="1"/>
          </p:nvPr>
        </p:nvSpPr>
        <p:spPr>
          <a:xfrm>
            <a:off x="677334" y="1563757"/>
            <a:ext cx="8596668" cy="4477605"/>
          </a:xfrm>
        </p:spPr>
        <p:txBody>
          <a:bodyPr>
            <a:normAutofit lnSpcReduction="10000"/>
          </a:bodyPr>
          <a:lstStyle/>
          <a:p>
            <a:r>
              <a:rPr lang="en-US" dirty="0">
                <a:latin typeface="Times New Roman" panose="02020603050405020304" pitchFamily="18" charset="0"/>
                <a:cs typeface="Times New Roman" panose="02020603050405020304" pitchFamily="18" charset="0"/>
              </a:rPr>
              <a:t>The Bible enlightens the believers on how they should behave when it comes to financial matters. The Bible discourages greediness and dishonesty especially when it comes to finance that is shared among many people. </a:t>
            </a:r>
          </a:p>
          <a:p>
            <a:r>
              <a:rPr lang="en-US" dirty="0">
                <a:latin typeface="Times New Roman" panose="02020603050405020304" pitchFamily="18" charset="0"/>
                <a:cs typeface="Times New Roman" panose="02020603050405020304" pitchFamily="18" charset="0"/>
              </a:rPr>
              <a:t>The Holy book also states what individuals stand to face in case they misuse money or use it in a way that is not correct. </a:t>
            </a:r>
          </a:p>
          <a:p>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God’s teachings in </a:t>
            </a:r>
            <a:r>
              <a:rPr lang="en-US" dirty="0">
                <a:effectLst/>
                <a:latin typeface="Times New Roman" panose="02020603050405020304" pitchFamily="18" charset="0"/>
                <a:ea typeface="Calibri" panose="020F0502020204030204" pitchFamily="34" charset="0"/>
                <a:cs typeface="Times New Roman" panose="02020603050405020304" pitchFamily="18" charset="0"/>
              </a:rPr>
              <a:t>Luke 14:28-29</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tell us to plan our finances properly. The money should be channeled into areas that have a positive impact. Any harmful use of the finances should be avoided as it will result into bankruptcy. </a:t>
            </a:r>
          </a:p>
          <a:p>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Bible states that money is the root of evil happenings in </a:t>
            </a:r>
            <a:r>
              <a:rPr lang="en-US" dirty="0">
                <a:effectLst/>
                <a:latin typeface="Times New Roman" panose="02020603050405020304" pitchFamily="18" charset="0"/>
                <a:ea typeface="Calibri" panose="020F0502020204030204" pitchFamily="34" charset="0"/>
                <a:cs typeface="Times New Roman" panose="02020603050405020304" pitchFamily="18" charset="0"/>
              </a:rPr>
              <a:t>1 Timothy 6:9-10</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as it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can be used to carry out activities that </a:t>
            </a:r>
            <a:r>
              <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violate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Biblical teachings and human definition of morality. </a:t>
            </a:r>
          </a:p>
          <a:p>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US" dirty="0">
                <a:effectLst/>
                <a:latin typeface="Times New Roman" panose="02020603050405020304" pitchFamily="18" charset="0"/>
                <a:ea typeface="Calibri" panose="020F0502020204030204" pitchFamily="34" charset="0"/>
                <a:cs typeface="Times New Roman" panose="02020603050405020304" pitchFamily="18" charset="0"/>
              </a:rPr>
              <a:t>James 4:13-21</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individuals should have faith even in instances that they lack the finances as God will open the doors of blessings.</a:t>
            </a:r>
          </a:p>
          <a:p>
            <a:r>
              <a:rPr lang="en-US" dirty="0">
                <a:latin typeface="Times New Roman" panose="02020603050405020304" pitchFamily="18" charset="0"/>
                <a:cs typeface="Times New Roman" panose="02020603050405020304" pitchFamily="18" charset="0"/>
              </a:rPr>
              <a:t>We should offer to God a sacrifice of talents. More of the Bible teachings on sport are highlighted in this video link; </a:t>
            </a:r>
            <a:r>
              <a:rPr lang="en-US" b="1" dirty="0">
                <a:solidFill>
                  <a:schemeClr val="accent1">
                    <a:lumMod val="75000"/>
                  </a:schemeClr>
                </a:solidFill>
                <a:latin typeface="Times New Roman" panose="02020603050405020304" pitchFamily="18" charset="0"/>
                <a:cs typeface="Times New Roman" panose="02020603050405020304" pitchFamily="18" charset="0"/>
              </a:rPr>
              <a:t>https://youtu.be/hehT2XN9HRo</a:t>
            </a:r>
            <a:endParaRPr lang="en-KE"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8732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1EDB3-A13B-4EE9-8E66-661A263F34FB}"/>
              </a:ext>
            </a:extLst>
          </p:cNvPr>
          <p:cNvSpPr>
            <a:spLocks noGrp="1"/>
          </p:cNvSpPr>
          <p:nvPr>
            <p:ph type="title"/>
          </p:nvPr>
        </p:nvSpPr>
        <p:spPr/>
        <p:txBody>
          <a:bodyPr/>
          <a:lstStyle/>
          <a:p>
            <a:r>
              <a:rPr lang="en-US" dirty="0"/>
              <a:t>Revenues and expenses related to sports</a:t>
            </a:r>
            <a:endParaRPr lang="en-KE" dirty="0"/>
          </a:p>
        </p:txBody>
      </p:sp>
      <p:sp>
        <p:nvSpPr>
          <p:cNvPr id="3" name="Content Placeholder 2">
            <a:extLst>
              <a:ext uri="{FF2B5EF4-FFF2-40B4-BE49-F238E27FC236}">
                <a16:creationId xmlns:a16="http://schemas.microsoft.com/office/drawing/2014/main" id="{4E1C3E8E-0952-4507-9129-B40757DBE828}"/>
              </a:ext>
            </a:extLst>
          </p:cNvPr>
          <p:cNvSpPr>
            <a:spLocks noGrp="1"/>
          </p:cNvSpPr>
          <p:nvPr>
            <p:ph idx="1"/>
          </p:nvPr>
        </p:nvSpPr>
        <p:spPr>
          <a:xfrm>
            <a:off x="677334" y="1630017"/>
            <a:ext cx="8596668" cy="4411345"/>
          </a:xfrm>
        </p:spPr>
        <p:txBody>
          <a:bodyPr>
            <a:normAutofit/>
          </a:bodyPr>
          <a:lstStyle/>
          <a:p>
            <a:r>
              <a:rPr lang="en-US" dirty="0">
                <a:latin typeface="Times New Roman" panose="02020603050405020304" pitchFamily="18" charset="0"/>
                <a:cs typeface="Times New Roman" panose="02020603050405020304" pitchFamily="18" charset="0"/>
              </a:rPr>
              <a:t>Just like any business, the sports sector also incurs expenses and receives cash to run its operations. Any cash inflows experienced by the sector is counted as a revenue while the amount of cash outflow the business incurs to service its operations is termed as an expenditure(</a:t>
            </a:r>
            <a:r>
              <a:rPr lang="en-US" dirty="0">
                <a:effectLst/>
                <a:latin typeface="Times New Roman" panose="02020603050405020304" pitchFamily="18" charset="0"/>
                <a:ea typeface="Calibri" panose="020F0502020204030204" pitchFamily="34" charset="0"/>
                <a:cs typeface="Times New Roman" panose="02020603050405020304" pitchFamily="18" charset="0"/>
              </a:rPr>
              <a:t>Baade &amp; Matheson, 2011)</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sports sector can experience a deficit if the amount it spends is more than the amount it receives. </a:t>
            </a:r>
          </a:p>
          <a:p>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The major financial objective is to ensure that the expenses are always kept lower than the revenues earned by the sports sector. The revenues earned through the sporting activities should meet the expenses incurred during the operation without further sourcing of funds from external sources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(Fried et al., 2013)</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Misappropriation of resources through corruption and embezzlement can make the expenses to exceed the revenues. The increased amount of expenditure can push the business to cut off some activities or increase the amount paid by the contributors to the business. </a:t>
            </a:r>
          </a:p>
        </p:txBody>
      </p:sp>
    </p:spTree>
    <p:extLst>
      <p:ext uri="{BB962C8B-B14F-4D97-AF65-F5344CB8AC3E}">
        <p14:creationId xmlns:p14="http://schemas.microsoft.com/office/powerpoint/2010/main" val="643478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C0F48-5727-46DB-B08D-7C295A8D50A7}"/>
              </a:ext>
            </a:extLst>
          </p:cNvPr>
          <p:cNvSpPr>
            <a:spLocks noGrp="1"/>
          </p:cNvSpPr>
          <p:nvPr>
            <p:ph type="title"/>
          </p:nvPr>
        </p:nvSpPr>
        <p:spPr/>
        <p:txBody>
          <a:bodyPr/>
          <a:lstStyle/>
          <a:p>
            <a:pPr algn="ctr"/>
            <a:r>
              <a:rPr lang="en-US" dirty="0"/>
              <a:t>Revenue sources</a:t>
            </a:r>
            <a:endParaRPr lang="en-KE" dirty="0"/>
          </a:p>
        </p:txBody>
      </p:sp>
      <p:sp>
        <p:nvSpPr>
          <p:cNvPr id="3" name="Content Placeholder 2">
            <a:extLst>
              <a:ext uri="{FF2B5EF4-FFF2-40B4-BE49-F238E27FC236}">
                <a16:creationId xmlns:a16="http://schemas.microsoft.com/office/drawing/2014/main" id="{FE5DDC3F-62EE-4B02-B70A-B92335958D49}"/>
              </a:ext>
            </a:extLst>
          </p:cNvPr>
          <p:cNvSpPr>
            <a:spLocks noGrp="1"/>
          </p:cNvSpPr>
          <p:nvPr>
            <p:ph idx="1"/>
          </p:nvPr>
        </p:nvSpPr>
        <p:spPr>
          <a:xfrm>
            <a:off x="677334" y="1712685"/>
            <a:ext cx="8596668" cy="4328677"/>
          </a:xfrm>
        </p:spPr>
        <p:txBody>
          <a:bodyPr/>
          <a:lstStyle/>
          <a:p>
            <a:r>
              <a:rPr lang="en-US" dirty="0"/>
              <a:t>Revenue can be generated from both traditional and modern sources. The traditional sources include:</a:t>
            </a:r>
          </a:p>
          <a:p>
            <a:pPr lvl="3">
              <a:buFont typeface="Wingdings" panose="05000000000000000000" pitchFamily="2" charset="2"/>
              <a:buChar char="v"/>
            </a:pPr>
            <a:r>
              <a:rPr lang="en-US" sz="1800" dirty="0"/>
              <a:t>Selling tickets</a:t>
            </a:r>
          </a:p>
          <a:p>
            <a:pPr lvl="3">
              <a:buFont typeface="Wingdings" panose="05000000000000000000" pitchFamily="2" charset="2"/>
              <a:buChar char="v"/>
            </a:pPr>
            <a:r>
              <a:rPr lang="en-US" sz="1800" dirty="0"/>
              <a:t>Revenue from broadcast</a:t>
            </a:r>
          </a:p>
          <a:p>
            <a:pPr lvl="3">
              <a:buFont typeface="Wingdings" panose="05000000000000000000" pitchFamily="2" charset="2"/>
              <a:buChar char="v"/>
            </a:pPr>
            <a:r>
              <a:rPr lang="en-US" sz="1800" dirty="0"/>
              <a:t>Concession sales</a:t>
            </a:r>
          </a:p>
          <a:p>
            <a:pPr lvl="3">
              <a:buFont typeface="Wingdings" panose="05000000000000000000" pitchFamily="2" charset="2"/>
              <a:buChar char="v"/>
            </a:pPr>
            <a:r>
              <a:rPr lang="en-US" sz="1800" dirty="0"/>
              <a:t>Sponsorship sales</a:t>
            </a:r>
          </a:p>
          <a:p>
            <a:pPr>
              <a:buFont typeface="Wingdings" panose="05000000000000000000" pitchFamily="2" charset="2"/>
              <a:buChar char="q"/>
            </a:pPr>
            <a:r>
              <a:rPr lang="en-US" sz="2400" dirty="0"/>
              <a:t>The modern sources include:</a:t>
            </a:r>
          </a:p>
          <a:p>
            <a:pPr lvl="3">
              <a:buFont typeface="Wingdings" panose="05000000000000000000" pitchFamily="2" charset="2"/>
              <a:buChar char="v"/>
            </a:pPr>
            <a:r>
              <a:rPr lang="en-US" sz="1800" dirty="0"/>
              <a:t>Fees paid by students</a:t>
            </a:r>
          </a:p>
          <a:p>
            <a:pPr lvl="3">
              <a:buFont typeface="Wingdings" panose="05000000000000000000" pitchFamily="2" charset="2"/>
              <a:buChar char="v"/>
            </a:pPr>
            <a:r>
              <a:rPr lang="en-US" sz="1800" dirty="0"/>
              <a:t>Sell of players</a:t>
            </a:r>
          </a:p>
          <a:p>
            <a:pPr lvl="3">
              <a:buFont typeface="Wingdings" panose="05000000000000000000" pitchFamily="2" charset="2"/>
              <a:buChar char="v"/>
            </a:pPr>
            <a:r>
              <a:rPr lang="en-US" sz="1800" dirty="0"/>
              <a:t>Sell of licensed goods </a:t>
            </a:r>
          </a:p>
          <a:p>
            <a:pPr marL="1371600" lvl="3" indent="0">
              <a:buNone/>
            </a:pPr>
            <a:endParaRPr lang="en-US" sz="1800" dirty="0"/>
          </a:p>
        </p:txBody>
      </p:sp>
    </p:spTree>
    <p:extLst>
      <p:ext uri="{BB962C8B-B14F-4D97-AF65-F5344CB8AC3E}">
        <p14:creationId xmlns:p14="http://schemas.microsoft.com/office/powerpoint/2010/main" val="2728690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556C-B0C1-4AB6-B71F-83369A26E271}"/>
              </a:ext>
            </a:extLst>
          </p:cNvPr>
          <p:cNvSpPr>
            <a:spLocks noGrp="1"/>
          </p:cNvSpPr>
          <p:nvPr>
            <p:ph type="title"/>
          </p:nvPr>
        </p:nvSpPr>
        <p:spPr/>
        <p:txBody>
          <a:bodyPr/>
          <a:lstStyle/>
          <a:p>
            <a:r>
              <a:rPr lang="en-US" dirty="0"/>
              <a:t>Revenue sources for high school sports</a:t>
            </a:r>
            <a:endParaRPr lang="en-KE" dirty="0"/>
          </a:p>
        </p:txBody>
      </p:sp>
      <p:sp>
        <p:nvSpPr>
          <p:cNvPr id="3" name="Content Placeholder 2">
            <a:extLst>
              <a:ext uri="{FF2B5EF4-FFF2-40B4-BE49-F238E27FC236}">
                <a16:creationId xmlns:a16="http://schemas.microsoft.com/office/drawing/2014/main" id="{457DC52E-874F-40E7-B6B1-8EC3B7389556}"/>
              </a:ext>
            </a:extLst>
          </p:cNvPr>
          <p:cNvSpPr>
            <a:spLocks noGrp="1"/>
          </p:cNvSpPr>
          <p:nvPr>
            <p:ph idx="1"/>
          </p:nvPr>
        </p:nvSpPr>
        <p:spPr>
          <a:xfrm>
            <a:off x="677334" y="1582057"/>
            <a:ext cx="8596668" cy="4459306"/>
          </a:xfrm>
        </p:spPr>
        <p:txBody>
          <a:bodyPr>
            <a:normAutofit/>
          </a:bodyPr>
          <a:lstStyle/>
          <a:p>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According to Cuthbertson &amp; Nitzsche, (2010), t</a:t>
            </a:r>
            <a:r>
              <a:rPr lang="en-US" dirty="0">
                <a:latin typeface="Times New Roman" panose="02020603050405020304" pitchFamily="18" charset="0"/>
                <a:cs typeface="Times New Roman" panose="02020603050405020304" pitchFamily="18" charset="0"/>
              </a:rPr>
              <a:t>he secondary institutions generate their revenue from the following sources: </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taxes collected locally</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subsidies paid by the institutions</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fees paid by the players for participation</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donations received from the well-wishers</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booster clubs</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revenue paid for concession</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Fundraisers</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Earnings from advertising</a:t>
            </a:r>
          </a:p>
          <a:p>
            <a:pPr lvl="4">
              <a:buClr>
                <a:srgbClr val="0070C0"/>
              </a:buClr>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lowered tax effect by the government</a:t>
            </a:r>
          </a:p>
        </p:txBody>
      </p:sp>
    </p:spTree>
    <p:extLst>
      <p:ext uri="{BB962C8B-B14F-4D97-AF65-F5344CB8AC3E}">
        <p14:creationId xmlns:p14="http://schemas.microsoft.com/office/powerpoint/2010/main" val="872471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73978-FA65-4CF0-93AF-6BC69E0A804F}"/>
              </a:ext>
            </a:extLst>
          </p:cNvPr>
          <p:cNvSpPr>
            <a:spLocks noGrp="1"/>
          </p:cNvSpPr>
          <p:nvPr>
            <p:ph type="title"/>
          </p:nvPr>
        </p:nvSpPr>
        <p:spPr/>
        <p:txBody>
          <a:bodyPr/>
          <a:lstStyle/>
          <a:p>
            <a:r>
              <a:rPr lang="en-US" dirty="0"/>
              <a:t>High school sports expenses</a:t>
            </a:r>
            <a:endParaRPr lang="en-KE" dirty="0"/>
          </a:p>
        </p:txBody>
      </p:sp>
      <p:sp>
        <p:nvSpPr>
          <p:cNvPr id="3" name="Content Placeholder 2">
            <a:extLst>
              <a:ext uri="{FF2B5EF4-FFF2-40B4-BE49-F238E27FC236}">
                <a16:creationId xmlns:a16="http://schemas.microsoft.com/office/drawing/2014/main" id="{966A9F38-948E-49F3-A934-CA05C5A8E59D}"/>
              </a:ext>
            </a:extLst>
          </p:cNvPr>
          <p:cNvSpPr>
            <a:spLocks noGrp="1"/>
          </p:cNvSpPr>
          <p:nvPr>
            <p:ph idx="1"/>
          </p:nvPr>
        </p:nvSpPr>
        <p:spPr>
          <a:xfrm>
            <a:off x="677334" y="1611087"/>
            <a:ext cx="8596668" cy="4430276"/>
          </a:xfrm>
        </p:spPr>
        <p:txBody>
          <a:bodyPr>
            <a:normAutofit lnSpcReduction="10000"/>
          </a:bodyPr>
          <a:lstStyle/>
          <a:p>
            <a:r>
              <a:rPr lang="en-US" dirty="0">
                <a:latin typeface="Times New Roman" panose="02020603050405020304" pitchFamily="18" charset="0"/>
                <a:ea typeface="Calibri" panose="020F0502020204030204" pitchFamily="34" charset="0"/>
                <a:cs typeface="Times New Roman" panose="02020603050405020304" pitchFamily="18" charset="0"/>
              </a:rPr>
              <a:t>According to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Fried, Shapiro &amp; DeSchriver, (2013), t</a:t>
            </a:r>
            <a:r>
              <a:rPr lang="en-US" dirty="0">
                <a:latin typeface="Times New Roman" panose="02020603050405020304" pitchFamily="18" charset="0"/>
                <a:cs typeface="Times New Roman" panose="02020603050405020304" pitchFamily="18" charset="0"/>
              </a:rPr>
              <a:t>he expenses incurred by the high school teams are:</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costs incurred to purchase uniforms and sporting equipment</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travelling costs</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charges paid to lodge resting and changing areas</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amount paid as premiums for the healthcare insurance services</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umpire costs</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bonuses, salaries and benefits extended to players</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costs incurred to advertise the team</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Utility costs like rent and electricity</a:t>
            </a:r>
          </a:p>
          <a:p>
            <a:pPr lvl="5">
              <a:buFont typeface="Wingdings" panose="05000000000000000000" pitchFamily="2" charset="2"/>
              <a:buChar char="v"/>
            </a:pPr>
            <a:r>
              <a:rPr lang="en-US" sz="1800" dirty="0">
                <a:latin typeface="Times New Roman" panose="02020603050405020304" pitchFamily="18" charset="0"/>
                <a:cs typeface="Times New Roman" panose="02020603050405020304" pitchFamily="18" charset="0"/>
              </a:rPr>
              <a:t>The costs of maintaining the facilities</a:t>
            </a:r>
          </a:p>
          <a:p>
            <a:pPr marL="2286000" lvl="5" indent="0">
              <a:buNone/>
            </a:pPr>
            <a:endParaRPr lang="en-US" dirty="0"/>
          </a:p>
        </p:txBody>
      </p:sp>
    </p:spTree>
    <p:extLst>
      <p:ext uri="{BB962C8B-B14F-4D97-AF65-F5344CB8AC3E}">
        <p14:creationId xmlns:p14="http://schemas.microsoft.com/office/powerpoint/2010/main" val="3320785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0EB49-E755-4807-B3EF-A5624D0B28B6}"/>
              </a:ext>
            </a:extLst>
          </p:cNvPr>
          <p:cNvSpPr>
            <a:spLocks noGrp="1"/>
          </p:cNvSpPr>
          <p:nvPr>
            <p:ph type="title"/>
          </p:nvPr>
        </p:nvSpPr>
        <p:spPr/>
        <p:txBody>
          <a:bodyPr/>
          <a:lstStyle/>
          <a:p>
            <a:pPr algn="ctr"/>
            <a:r>
              <a:rPr lang="en-US" dirty="0"/>
              <a:t>Objectives of a sporting organization</a:t>
            </a:r>
            <a:endParaRPr lang="en-KE" dirty="0"/>
          </a:p>
        </p:txBody>
      </p:sp>
      <p:sp>
        <p:nvSpPr>
          <p:cNvPr id="3" name="Content Placeholder 2">
            <a:extLst>
              <a:ext uri="{FF2B5EF4-FFF2-40B4-BE49-F238E27FC236}">
                <a16:creationId xmlns:a16="http://schemas.microsoft.com/office/drawing/2014/main" id="{FD00F26C-E32C-4B43-B5FE-2B9077606032}"/>
              </a:ext>
            </a:extLst>
          </p:cNvPr>
          <p:cNvSpPr>
            <a:spLocks noGrp="1"/>
          </p:cNvSpPr>
          <p:nvPr>
            <p:ph idx="1"/>
          </p:nvPr>
        </p:nvSpPr>
        <p:spPr>
          <a:xfrm>
            <a:off x="677334" y="1683025"/>
            <a:ext cx="8596668" cy="4358337"/>
          </a:xfrm>
        </p:spPr>
        <p:txBody>
          <a:bodyPr>
            <a:normAutofit/>
          </a:bodyPr>
          <a:lstStyle/>
          <a:p>
            <a:r>
              <a:rPr lang="en-US" dirty="0">
                <a:latin typeface="Times New Roman" panose="02020603050405020304" pitchFamily="18" charset="0"/>
                <a:cs typeface="Times New Roman" panose="02020603050405020304" pitchFamily="18" charset="0"/>
              </a:rPr>
              <a:t>Any organization that aims at succeeding must set a clear objective. The Bible teaches the necessity of having a sense of direction that outlines the required steps to be followed. According to the teachings in Ecclesiastes, not having an objective is like chasing after wind whose direction is not defined. </a:t>
            </a:r>
          </a:p>
          <a:p>
            <a:r>
              <a:rPr lang="en-US" dirty="0">
                <a:latin typeface="Times New Roman" panose="02020603050405020304" pitchFamily="18" charset="0"/>
                <a:cs typeface="Times New Roman" panose="02020603050405020304" pitchFamily="18" charset="0"/>
              </a:rPr>
              <a:t>The data that runs the sporting organization must be kept in a way that is orderly. </a:t>
            </a:r>
          </a:p>
          <a:p>
            <a:r>
              <a:rPr lang="en-US" dirty="0">
                <a:latin typeface="Times New Roman" panose="02020603050405020304" pitchFamily="18" charset="0"/>
                <a:cs typeface="Times New Roman" panose="02020603050405020304" pitchFamily="18" charset="0"/>
              </a:rPr>
              <a:t>Preparation of appropriate forms is inevitable in standardizing and creating a paper that shows receipts and money expenditures. </a:t>
            </a:r>
          </a:p>
          <a:p>
            <a:r>
              <a:rPr lang="en-US" dirty="0">
                <a:latin typeface="Times New Roman" panose="02020603050405020304" pitchFamily="18" charset="0"/>
                <a:cs typeface="Times New Roman" panose="02020603050405020304" pitchFamily="18" charset="0"/>
              </a:rPr>
              <a:t>Tracking of revenue should be embraced in determination of fiscal obligations to be paid. </a:t>
            </a:r>
          </a:p>
          <a:p>
            <a:r>
              <a:rPr lang="en-US" dirty="0">
                <a:effectLst/>
                <a:latin typeface="Times New Roman" panose="02020603050405020304" pitchFamily="18" charset="0"/>
                <a:ea typeface="Calibri" panose="020F0502020204030204" pitchFamily="34" charset="0"/>
                <a:cs typeface="Times New Roman" panose="02020603050405020304" pitchFamily="18" charset="0"/>
              </a:rPr>
              <a:t>According to Baade &amp; Matheson, (2011) t</a:t>
            </a:r>
            <a:r>
              <a:rPr lang="en-US" dirty="0">
                <a:latin typeface="Times New Roman" panose="02020603050405020304" pitchFamily="18" charset="0"/>
                <a:cs typeface="Times New Roman" panose="02020603050405020304" pitchFamily="18" charset="0"/>
              </a:rPr>
              <a:t>he accounting system used must meet the needs of the organization adequately and should consider the complexity and size of the organization.</a:t>
            </a:r>
          </a:p>
          <a:p>
            <a:r>
              <a:rPr lang="en-US" dirty="0">
                <a:latin typeface="Times New Roman" panose="02020603050405020304" pitchFamily="18" charset="0"/>
                <a:cs typeface="Times New Roman" panose="02020603050405020304" pitchFamily="18" charset="0"/>
              </a:rPr>
              <a:t>The organization should thus must have a clear financial plan. </a:t>
            </a:r>
          </a:p>
        </p:txBody>
      </p:sp>
    </p:spTree>
    <p:extLst>
      <p:ext uri="{BB962C8B-B14F-4D97-AF65-F5344CB8AC3E}">
        <p14:creationId xmlns:p14="http://schemas.microsoft.com/office/powerpoint/2010/main" val="1341991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179DE-05C7-4B74-88CE-F1AD6289AC55}"/>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Financial planning and its elements</a:t>
            </a:r>
            <a:br>
              <a:rPr lang="en-US" dirty="0">
                <a:latin typeface="Times New Roman" panose="02020603050405020304" pitchFamily="18" charset="0"/>
                <a:cs typeface="Times New Roman" panose="02020603050405020304" pitchFamily="18" charset="0"/>
              </a:rPr>
            </a:b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Leeds, (2018) names t</a:t>
            </a:r>
            <a:r>
              <a:rPr lang="en-US" sz="2000" dirty="0">
                <a:solidFill>
                  <a:schemeClr val="bg2">
                    <a:lumMod val="10000"/>
                  </a:schemeClr>
                </a:solidFill>
                <a:latin typeface="Times New Roman" panose="02020603050405020304" pitchFamily="18" charset="0"/>
                <a:cs typeface="Times New Roman" panose="02020603050405020304" pitchFamily="18" charset="0"/>
              </a:rPr>
              <a:t>he elements of financial planning to include: planning, forecasting, measurement, analysis and reporting.</a:t>
            </a:r>
            <a:endParaRPr lang="en-KE" sz="2000" dirty="0">
              <a:solidFill>
                <a:schemeClr val="bg2">
                  <a:lumMod val="10000"/>
                </a:schemeClr>
              </a:solidFill>
              <a:latin typeface="Times New Roman" panose="02020603050405020304" pitchFamily="18"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9E5AA9C0-69C3-42A3-ADEF-C58F5564EFB6}"/>
              </a:ext>
            </a:extLst>
          </p:cNvPr>
          <p:cNvGraphicFramePr>
            <a:graphicFrameLocks noGrp="1"/>
          </p:cNvGraphicFramePr>
          <p:nvPr>
            <p:ph idx="1"/>
            <p:extLst>
              <p:ext uri="{D42A27DB-BD31-4B8C-83A1-F6EECF244321}">
                <p14:modId xmlns:p14="http://schemas.microsoft.com/office/powerpoint/2010/main" val="872830211"/>
              </p:ext>
            </p:extLst>
          </p:nvPr>
        </p:nvGraphicFramePr>
        <p:xfrm>
          <a:off x="677862" y="2160588"/>
          <a:ext cx="8055321"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7399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D4563-3F30-4987-9272-48554D52B523}"/>
              </a:ext>
            </a:extLst>
          </p:cNvPr>
          <p:cNvSpPr>
            <a:spLocks noGrp="1"/>
          </p:cNvSpPr>
          <p:nvPr>
            <p:ph type="title"/>
          </p:nvPr>
        </p:nvSpPr>
        <p:spPr/>
        <p:txBody>
          <a:bodyPr/>
          <a:lstStyle/>
          <a:p>
            <a:r>
              <a:rPr lang="en-US" dirty="0"/>
              <a:t>Elements of financial planning</a:t>
            </a:r>
            <a:endParaRPr lang="en-KE" dirty="0"/>
          </a:p>
        </p:txBody>
      </p:sp>
      <p:sp>
        <p:nvSpPr>
          <p:cNvPr id="3" name="Content Placeholder 2">
            <a:extLst>
              <a:ext uri="{FF2B5EF4-FFF2-40B4-BE49-F238E27FC236}">
                <a16:creationId xmlns:a16="http://schemas.microsoft.com/office/drawing/2014/main" id="{86E42ECE-B9AB-470E-80BC-2691F066F690}"/>
              </a:ext>
            </a:extLst>
          </p:cNvPr>
          <p:cNvSpPr>
            <a:spLocks noGrp="1"/>
          </p:cNvSpPr>
          <p:nvPr>
            <p:ph idx="1"/>
          </p:nvPr>
        </p:nvSpPr>
        <p:spPr>
          <a:xfrm>
            <a:off x="677334" y="1643271"/>
            <a:ext cx="8596668" cy="4398092"/>
          </a:xfrm>
        </p:spPr>
        <p:txBody>
          <a:bodyPr>
            <a:normAutofit lnSpcReduction="10000"/>
          </a:bodyPr>
          <a:lstStyle/>
          <a:p>
            <a:r>
              <a:rPr lang="en-US" dirty="0">
                <a:latin typeface="Times New Roman" panose="02020603050405020304" pitchFamily="18" charset="0"/>
                <a:cs typeface="Times New Roman" panose="02020603050405020304" pitchFamily="18" charset="0"/>
              </a:rPr>
              <a:t>Financial planning is a cycle that rotates in five major steps of planning, forecasting, measurement, analysis and reporting.</a:t>
            </a:r>
          </a:p>
          <a:p>
            <a:r>
              <a:rPr lang="en-US" dirty="0">
                <a:latin typeface="Times New Roman" panose="02020603050405020304" pitchFamily="18" charset="0"/>
                <a:cs typeface="Times New Roman" panose="02020603050405020304" pitchFamily="18" charset="0"/>
              </a:rPr>
              <a:t>Planning can be achieved by setting the financial targets that the organization seeks to achieve in the course of its operations.</a:t>
            </a:r>
          </a:p>
          <a:p>
            <a:r>
              <a:rPr lang="en-US" dirty="0">
                <a:latin typeface="Times New Roman" panose="02020603050405020304" pitchFamily="18" charset="0"/>
                <a:cs typeface="Times New Roman" panose="02020603050405020304" pitchFamily="18" charset="0"/>
              </a:rPr>
              <a:t>Forecasting includes looking into the future. </a:t>
            </a:r>
            <a:r>
              <a:rPr lang="en-US" sz="1800" dirty="0">
                <a:solidFill>
                  <a:schemeClr val="bg2">
                    <a:lumMod val="10000"/>
                  </a:schemeClr>
                </a:solidFill>
                <a:latin typeface="Times New Roman" panose="02020603050405020304" pitchFamily="18" charset="0"/>
                <a:cs typeface="Times New Roman" panose="02020603050405020304" pitchFamily="18" charset="0"/>
              </a:rPr>
              <a:t>The forecasts obtained are always uncertain and based on the historical information. </a:t>
            </a:r>
            <a:r>
              <a:rPr lang="en-US" dirty="0">
                <a:latin typeface="Times New Roman" panose="02020603050405020304" pitchFamily="18" charset="0"/>
                <a:cs typeface="Times New Roman" panose="02020603050405020304" pitchFamily="18" charset="0"/>
              </a:rPr>
              <a:t>The information for forecasting can come from market research results, focus groups, regression analysis results, smoothing and mere estimations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Jones, 2008). </a:t>
            </a: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Measurement entails gauging the milestones made against what was planned and forecasted. A good progress should be indicated by the organization having achieved some goals.</a:t>
            </a:r>
          </a:p>
          <a:p>
            <a:r>
              <a:rPr lang="en-US" dirty="0">
                <a:latin typeface="Times New Roman" panose="02020603050405020304" pitchFamily="18" charset="0"/>
                <a:cs typeface="Times New Roman" panose="02020603050405020304" pitchFamily="18" charset="0"/>
              </a:rPr>
              <a:t>Analysis is made up of the organization identifying the existing gaps and what needs to be done to seal them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Leeds, 2018)</a:t>
            </a:r>
            <a:r>
              <a:rPr lang="en-US" dirty="0">
                <a:latin typeface="Times New Roman" panose="02020603050405020304" pitchFamily="18" charset="0"/>
                <a:cs typeface="Times New Roman" panose="02020603050405020304" pitchFamily="18" charset="0"/>
              </a:rPr>
              <a:t>. The findings obtained are then reported to the relevant people who come up with plans that fit the results. </a:t>
            </a:r>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5415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54F7A-6C3B-4D06-BE18-8D8D65A4C246}"/>
              </a:ext>
            </a:extLst>
          </p:cNvPr>
          <p:cNvSpPr>
            <a:spLocks noGrp="1"/>
          </p:cNvSpPr>
          <p:nvPr>
            <p:ph type="title"/>
          </p:nvPr>
        </p:nvSpPr>
        <p:spPr/>
        <p:txBody>
          <a:bodyPr/>
          <a:lstStyle/>
          <a:p>
            <a:r>
              <a:rPr lang="en-US" dirty="0"/>
              <a:t>Importance of Financial Planning</a:t>
            </a:r>
            <a:endParaRPr lang="en-KE" dirty="0"/>
          </a:p>
        </p:txBody>
      </p:sp>
      <p:sp>
        <p:nvSpPr>
          <p:cNvPr id="3" name="Content Placeholder 2">
            <a:extLst>
              <a:ext uri="{FF2B5EF4-FFF2-40B4-BE49-F238E27FC236}">
                <a16:creationId xmlns:a16="http://schemas.microsoft.com/office/drawing/2014/main" id="{FE1A3E95-4C2F-4BBE-9073-0578A089AD4A}"/>
              </a:ext>
            </a:extLst>
          </p:cNvPr>
          <p:cNvSpPr>
            <a:spLocks noGrp="1"/>
          </p:cNvSpPr>
          <p:nvPr>
            <p:ph idx="1"/>
          </p:nvPr>
        </p:nvSpPr>
        <p:spPr>
          <a:xfrm>
            <a:off x="677334" y="1709531"/>
            <a:ext cx="8596668" cy="4331832"/>
          </a:xfrm>
        </p:spPr>
        <p:txBody>
          <a:bodyPr>
            <a:normAutofit/>
          </a:bodyPr>
          <a:lstStyle/>
          <a:p>
            <a:r>
              <a:rPr lang="en-US" dirty="0">
                <a:latin typeface="Times New Roman" panose="02020603050405020304" pitchFamily="18" charset="0"/>
                <a:cs typeface="Times New Roman" panose="02020603050405020304" pitchFamily="18" charset="0"/>
              </a:rPr>
              <a:t>Financial planning lays a strong foundation for a sporting organization’s success. Financial planning is a form of self control for the organization and according to the Bible, this value can propel the institution to great heights. </a:t>
            </a:r>
          </a:p>
          <a:p>
            <a:r>
              <a:rPr lang="en-US" dirty="0">
                <a:latin typeface="Times New Roman" panose="02020603050405020304" pitchFamily="18" charset="0"/>
                <a:cs typeface="Times New Roman" panose="02020603050405020304" pitchFamily="18" charset="0"/>
              </a:rPr>
              <a:t>Financial planning can do done using a budget. The budget will serve as a measurement tool to analyze the closeness of the organization to achieving the set targets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(Leeds, 2018)</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The organization should come up with a master budget that clearly outlines the financial goals of the organization and departmental budgets that show what the different directors of departments are expected to deliver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Jones, 2008)</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In the budget, all the expenses are listed against all the expected sources of income. </a:t>
            </a:r>
          </a:p>
          <a:p>
            <a:r>
              <a:rPr lang="en-US" dirty="0">
                <a:latin typeface="Times New Roman" panose="02020603050405020304" pitchFamily="18" charset="0"/>
                <a:cs typeface="Times New Roman" panose="02020603050405020304" pitchFamily="18" charset="0"/>
              </a:rPr>
              <a:t>Explanations pertaining any expected emergencies are also included in the master budget. </a:t>
            </a:r>
          </a:p>
          <a:p>
            <a:endParaRPr lang="en-KE" dirty="0"/>
          </a:p>
        </p:txBody>
      </p:sp>
    </p:spTree>
    <p:extLst>
      <p:ext uri="{BB962C8B-B14F-4D97-AF65-F5344CB8AC3E}">
        <p14:creationId xmlns:p14="http://schemas.microsoft.com/office/powerpoint/2010/main" val="2361608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44412-9317-45AE-BFAA-D4ABEEC94B1E}"/>
              </a:ext>
            </a:extLst>
          </p:cNvPr>
          <p:cNvSpPr>
            <a:spLocks noGrp="1"/>
          </p:cNvSpPr>
          <p:nvPr>
            <p:ph type="title"/>
          </p:nvPr>
        </p:nvSpPr>
        <p:spPr>
          <a:xfrm>
            <a:off x="677334" y="609600"/>
            <a:ext cx="8596668" cy="848139"/>
          </a:xfrm>
        </p:spPr>
        <p:txBody>
          <a:bodyPr>
            <a:normAutofit/>
          </a:bodyPr>
          <a:lstStyle/>
          <a:p>
            <a:r>
              <a:rPr lang="en-US" sz="1800" dirty="0">
                <a:solidFill>
                  <a:schemeClr val="bg2">
                    <a:lumMod val="10000"/>
                  </a:schemeClr>
                </a:solidFill>
              </a:rPr>
              <a:t>Financial planning can be meaningful if proper analysis of data is done. The data to be analyzed can be sourced internally and externally.</a:t>
            </a:r>
            <a:endParaRPr lang="en-KE" sz="1800" dirty="0">
              <a:solidFill>
                <a:schemeClr val="bg2">
                  <a:lumMod val="10000"/>
                </a:schemeClr>
              </a:solidFill>
            </a:endParaRPr>
          </a:p>
        </p:txBody>
      </p:sp>
      <p:sp>
        <p:nvSpPr>
          <p:cNvPr id="3" name="Content Placeholder 2">
            <a:extLst>
              <a:ext uri="{FF2B5EF4-FFF2-40B4-BE49-F238E27FC236}">
                <a16:creationId xmlns:a16="http://schemas.microsoft.com/office/drawing/2014/main" id="{04821CE8-0AD2-48F0-BF85-196B8A7E0C52}"/>
              </a:ext>
            </a:extLst>
          </p:cNvPr>
          <p:cNvSpPr>
            <a:spLocks noGrp="1"/>
          </p:cNvSpPr>
          <p:nvPr>
            <p:ph idx="1"/>
          </p:nvPr>
        </p:nvSpPr>
        <p:spPr>
          <a:xfrm>
            <a:off x="677334" y="1457739"/>
            <a:ext cx="8596668" cy="4583623"/>
          </a:xfrm>
        </p:spPr>
        <p:txBody>
          <a:bodyPr/>
          <a:lstStyle/>
          <a:p>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Examination of the internal data will help one to make the right financial decisions. Examination of the past income statements and balance sheets will help one to identify what to keep as an asset and what are some of the liabilities that will not make the athletics career strain.</a:t>
            </a:r>
          </a:p>
          <a:p>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Internal data can help the managers to develop a budget that is more appropriate. The expenditures to be incurred should be justified against the potential projects in the institution</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(Cuthbertson &amp; Nitzsche, 2010).</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Carrying out surveys about the past expenditures will give an insight on what is expected.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External data will aid one to take precautionary measures against any attacks, master the trends in the market hence decide on the best price, determine the most effective ways of carrying out sales and doing packaging. </a:t>
            </a:r>
            <a:endParaRPr lang="en-US" dirty="0">
              <a:solidFill>
                <a:srgbClr val="222222"/>
              </a:solidFill>
              <a:latin typeface="Times New Roman" panose="02020603050405020304" pitchFamily="18"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Insights gathered from conferences and government reports will lead to understanding of the market trends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(Leeds,2018)</a:t>
            </a:r>
            <a:endParaRPr lang="en-KE"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9589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62FD7-DEE8-42F7-928B-4B626537E88F}"/>
              </a:ext>
            </a:extLst>
          </p:cNvPr>
          <p:cNvSpPr>
            <a:spLocks noGrp="1"/>
          </p:cNvSpPr>
          <p:nvPr>
            <p:ph type="title"/>
          </p:nvPr>
        </p:nvSpPr>
        <p:spPr>
          <a:xfrm>
            <a:off x="677334" y="609600"/>
            <a:ext cx="8596668" cy="808383"/>
          </a:xfrm>
        </p:spPr>
        <p:txBody>
          <a:bodyPr>
            <a:normAutofit/>
          </a:bodyPr>
          <a:lstStyle/>
          <a:p>
            <a:pPr algn="ctr"/>
            <a:r>
              <a:rPr lang="en-US" dirty="0">
                <a:solidFill>
                  <a:schemeClr val="accent1">
                    <a:lumMod val="75000"/>
                  </a:schemeClr>
                </a:solidFill>
                <a:latin typeface="Times New Roman" panose="02020603050405020304" pitchFamily="18" charset="0"/>
                <a:cs typeface="Times New Roman" panose="02020603050405020304" pitchFamily="18" charset="0"/>
              </a:rPr>
              <a:t>Money Markets</a:t>
            </a:r>
            <a:endParaRPr lang="en-KE"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6FB674D-F0B3-49EF-9501-6729AA3436D9}"/>
              </a:ext>
            </a:extLst>
          </p:cNvPr>
          <p:cNvSpPr>
            <a:spLocks noGrp="1"/>
          </p:cNvSpPr>
          <p:nvPr>
            <p:ph idx="1"/>
          </p:nvPr>
        </p:nvSpPr>
        <p:spPr>
          <a:xfrm>
            <a:off x="677334" y="1285461"/>
            <a:ext cx="8596668" cy="4755901"/>
          </a:xfrm>
        </p:spPr>
        <p:txBody>
          <a:bodyPr>
            <a:normAutofit fontScale="92500" lnSpcReduction="20000"/>
          </a:bodyPr>
          <a:lstStyle/>
          <a:p>
            <a:r>
              <a:rPr lang="en-US" sz="1900" dirty="0">
                <a:solidFill>
                  <a:schemeClr val="bg2">
                    <a:lumMod val="10000"/>
                  </a:schemeClr>
                </a:solidFill>
                <a:latin typeface="Times New Roman" panose="02020603050405020304" pitchFamily="18" charset="0"/>
                <a:cs typeface="Times New Roman" panose="02020603050405020304" pitchFamily="18" charset="0"/>
              </a:rPr>
              <a:t>In pursuit of growth, a team can engage itself in financial markets. The financial markets contribute to the capital that can be used to pay the officials and run other operations of the team.</a:t>
            </a:r>
            <a:endParaRPr lang="en-US" sz="1900" dirty="0">
              <a:latin typeface="Times New Roman" panose="02020603050405020304" pitchFamily="18" charset="0"/>
              <a:cs typeface="Times New Roman" panose="02020603050405020304" pitchFamily="18" charset="0"/>
            </a:endParaRPr>
          </a:p>
          <a:p>
            <a:r>
              <a:rPr lang="en-US" sz="1900" dirty="0">
                <a:effectLst/>
                <a:latin typeface="Times New Roman" panose="02020603050405020304" pitchFamily="18" charset="0"/>
                <a:ea typeface="Calibri" panose="020F0502020204030204" pitchFamily="34" charset="0"/>
                <a:cs typeface="Times New Roman" panose="02020603050405020304" pitchFamily="18" charset="0"/>
              </a:rPr>
              <a:t>Baade &amp; Matheson, (2011) name the e</a:t>
            </a:r>
            <a:r>
              <a:rPr lang="en-US" sz="1900" dirty="0">
                <a:latin typeface="Times New Roman" panose="02020603050405020304" pitchFamily="18" charset="0"/>
                <a:cs typeface="Times New Roman" panose="02020603050405020304" pitchFamily="18" charset="0"/>
              </a:rPr>
              <a:t>xamples of financial markets that a team can engage to be:</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Spot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Mortgage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Money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Capital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Secondary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Future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International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Financial asset markets</a:t>
            </a:r>
          </a:p>
          <a:p>
            <a:pPr lvl="4">
              <a:buFont typeface="Wingdings" panose="05000000000000000000" pitchFamily="2" charset="2"/>
              <a:buChar char="v"/>
            </a:pPr>
            <a:r>
              <a:rPr lang="en-US" sz="1900" dirty="0">
                <a:latin typeface="Times New Roman" panose="02020603050405020304" pitchFamily="18" charset="0"/>
                <a:cs typeface="Times New Roman" panose="02020603050405020304" pitchFamily="18" charset="0"/>
              </a:rPr>
              <a:t>Tangible markets.</a:t>
            </a:r>
          </a:p>
          <a:p>
            <a:endParaRPr lang="en-KE" dirty="0"/>
          </a:p>
        </p:txBody>
      </p:sp>
    </p:spTree>
    <p:extLst>
      <p:ext uri="{BB962C8B-B14F-4D97-AF65-F5344CB8AC3E}">
        <p14:creationId xmlns:p14="http://schemas.microsoft.com/office/powerpoint/2010/main" val="3558940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EB2CE-D628-4742-8149-1D710E01C369}"/>
              </a:ext>
            </a:extLst>
          </p:cNvPr>
          <p:cNvSpPr>
            <a:spLocks noGrp="1"/>
          </p:cNvSpPr>
          <p:nvPr>
            <p:ph type="title"/>
          </p:nvPr>
        </p:nvSpPr>
        <p:spPr>
          <a:xfrm>
            <a:off x="677334" y="609600"/>
            <a:ext cx="8596668" cy="887896"/>
          </a:xfrm>
        </p:spPr>
        <p:txBody>
          <a:bodyPr/>
          <a:lstStyle/>
          <a:p>
            <a:pPr algn="ctr"/>
            <a:r>
              <a:rPr lang="en-US" dirty="0">
                <a:solidFill>
                  <a:schemeClr val="accent1">
                    <a:lumMod val="75000"/>
                  </a:schemeClr>
                </a:solidFill>
                <a:latin typeface="Times New Roman" panose="02020603050405020304" pitchFamily="18" charset="0"/>
                <a:cs typeface="Times New Roman" panose="02020603050405020304" pitchFamily="18" charset="0"/>
              </a:rPr>
              <a:t>Money Markets…</a:t>
            </a:r>
            <a:endParaRPr lang="en-KE" dirty="0"/>
          </a:p>
        </p:txBody>
      </p:sp>
      <p:sp>
        <p:nvSpPr>
          <p:cNvPr id="3" name="Content Placeholder 2">
            <a:extLst>
              <a:ext uri="{FF2B5EF4-FFF2-40B4-BE49-F238E27FC236}">
                <a16:creationId xmlns:a16="http://schemas.microsoft.com/office/drawing/2014/main" id="{3335031F-F9E0-41BB-A4F8-7636AF306823}"/>
              </a:ext>
            </a:extLst>
          </p:cNvPr>
          <p:cNvSpPr>
            <a:spLocks noGrp="1"/>
          </p:cNvSpPr>
          <p:nvPr>
            <p:ph idx="1"/>
          </p:nvPr>
        </p:nvSpPr>
        <p:spPr>
          <a:xfrm>
            <a:off x="677334" y="1696279"/>
            <a:ext cx="8596668" cy="4345084"/>
          </a:xfrm>
        </p:spPr>
        <p:txBody>
          <a:bodyPr/>
          <a:lstStyle/>
          <a:p>
            <a:r>
              <a:rPr lang="en-US" dirty="0">
                <a:latin typeface="Times New Roman" panose="02020603050405020304" pitchFamily="18" charset="0"/>
                <a:cs typeface="Times New Roman" panose="02020603050405020304" pitchFamily="18" charset="0"/>
              </a:rPr>
              <a:t>The most sold item in the money market is stock. </a:t>
            </a:r>
          </a:p>
          <a:p>
            <a:r>
              <a:rPr lang="en-US" dirty="0">
                <a:latin typeface="Times New Roman" panose="02020603050405020304" pitchFamily="18" charset="0"/>
                <a:cs typeface="Times New Roman" panose="02020603050405020304" pitchFamily="18" charset="0"/>
              </a:rPr>
              <a:t>The value of stock in the market is determined by their price.</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When the price is high, the value of the stock increases and a lower price leads to a decrease in the value of the stock.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High price of stock in the market will make many stock traders to aim at selling their stock to the members making its supply high </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(Jones, 2008)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Low prices will make the stock sellers to hoard their product from the market for fear of making losses. </a:t>
            </a:r>
          </a:p>
          <a:p>
            <a:r>
              <a:rPr lang="en-US" dirty="0">
                <a:latin typeface="Times New Roman" panose="02020603050405020304" pitchFamily="18" charset="0"/>
                <a:cs typeface="Times New Roman" panose="02020603050405020304" pitchFamily="18" charset="0"/>
              </a:rPr>
              <a:t>Some companies, in order to raise capital faster, they sell their stocks with different prices to the members and to the general public.</a:t>
            </a:r>
          </a:p>
          <a:p>
            <a:r>
              <a:rPr lang="en-US" dirty="0">
                <a:latin typeface="Times New Roman" panose="02020603050405020304" pitchFamily="18" charset="0"/>
                <a:cs typeface="Times New Roman" panose="02020603050405020304" pitchFamily="18" charset="0"/>
              </a:rPr>
              <a:t>The members are charged relatively low prices compared to the prices charged to the public for shares of the same value. </a:t>
            </a:r>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65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EE2F9-0173-44E0-BDAF-AA16D9E80F1F}"/>
              </a:ext>
            </a:extLst>
          </p:cNvPr>
          <p:cNvSpPr>
            <a:spLocks noGrp="1"/>
          </p:cNvSpPr>
          <p:nvPr>
            <p:ph type="title"/>
          </p:nvPr>
        </p:nvSpPr>
        <p:spPr/>
        <p:txBody>
          <a:bodyPr/>
          <a:lstStyle/>
          <a:p>
            <a:pPr algn="ctr"/>
            <a:r>
              <a:rPr lang="en-US" dirty="0"/>
              <a:t>Biblical view on money markets</a:t>
            </a:r>
            <a:br>
              <a:rPr lang="en-US" dirty="0"/>
            </a:br>
            <a:endParaRPr lang="en-KE" dirty="0"/>
          </a:p>
        </p:txBody>
      </p:sp>
      <p:sp>
        <p:nvSpPr>
          <p:cNvPr id="3" name="Content Placeholder 2">
            <a:extLst>
              <a:ext uri="{FF2B5EF4-FFF2-40B4-BE49-F238E27FC236}">
                <a16:creationId xmlns:a16="http://schemas.microsoft.com/office/drawing/2014/main" id="{F3326AD2-ED9D-4B17-9329-2B6FF1B7F19E}"/>
              </a:ext>
            </a:extLst>
          </p:cNvPr>
          <p:cNvSpPr>
            <a:spLocks noGrp="1"/>
          </p:cNvSpPr>
          <p:nvPr>
            <p:ph idx="1"/>
          </p:nvPr>
        </p:nvSpPr>
        <p:spPr>
          <a:xfrm>
            <a:off x="677334" y="1550505"/>
            <a:ext cx="8596668" cy="4490858"/>
          </a:xfrm>
        </p:spPr>
        <p:txBody>
          <a:bodyPr/>
          <a:lstStyle/>
          <a:p>
            <a:r>
              <a:rPr lang="en-US" dirty="0"/>
              <a:t>1 Peter 2: 13-15, the Bible encourages the Christians to obey the authorities of the world. In carrying out trading in the financial markets, the sellers and buyers should do it in line with the given authorities. </a:t>
            </a:r>
          </a:p>
          <a:p>
            <a:r>
              <a:rPr lang="en-US" dirty="0"/>
              <a:t>The institutions should pay due tax to the government even when they feel that the tax is not handled in a pleasing way. </a:t>
            </a:r>
          </a:p>
          <a:p>
            <a:r>
              <a:rPr lang="en-US" dirty="0"/>
              <a:t>In Zechariah 3:7-10, God promises to direct individuals in the right path if they keep His ways and do things in obedience. </a:t>
            </a:r>
          </a:p>
          <a:p>
            <a:r>
              <a:rPr lang="en-US" dirty="0"/>
              <a:t>A commission should be paid to the authorities after carrying out transactions in the money market. </a:t>
            </a:r>
          </a:p>
          <a:p>
            <a:r>
              <a:rPr lang="en-US" dirty="0"/>
              <a:t>The Bible encourages rightful sources of getting finance. Debts are highly discouraged, a reason Christians should engage in selling their stocks or shares when they run short of money instead of going for loans. </a:t>
            </a:r>
            <a:endParaRPr lang="en-KE" dirty="0"/>
          </a:p>
        </p:txBody>
      </p:sp>
    </p:spTree>
    <p:extLst>
      <p:ext uri="{BB962C8B-B14F-4D97-AF65-F5344CB8AC3E}">
        <p14:creationId xmlns:p14="http://schemas.microsoft.com/office/powerpoint/2010/main" val="2773753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12F1F-220F-4724-9CD2-6EB94B408B5A}"/>
              </a:ext>
            </a:extLst>
          </p:cNvPr>
          <p:cNvSpPr>
            <a:spLocks noGrp="1"/>
          </p:cNvSpPr>
          <p:nvPr>
            <p:ph type="title"/>
          </p:nvPr>
        </p:nvSpPr>
        <p:spPr/>
        <p:txBody>
          <a:bodyPr/>
          <a:lstStyle/>
          <a:p>
            <a:pPr algn="ctr"/>
            <a:r>
              <a:rPr lang="en-US" dirty="0"/>
              <a:t>Recording finances </a:t>
            </a:r>
            <a:endParaRPr lang="en-KE" dirty="0"/>
          </a:p>
        </p:txBody>
      </p:sp>
      <p:sp>
        <p:nvSpPr>
          <p:cNvPr id="3" name="Content Placeholder 2">
            <a:extLst>
              <a:ext uri="{FF2B5EF4-FFF2-40B4-BE49-F238E27FC236}">
                <a16:creationId xmlns:a16="http://schemas.microsoft.com/office/drawing/2014/main" id="{5D71F3DB-463C-486F-826B-7B61F88211C1}"/>
              </a:ext>
            </a:extLst>
          </p:cNvPr>
          <p:cNvSpPr>
            <a:spLocks noGrp="1"/>
          </p:cNvSpPr>
          <p:nvPr>
            <p:ph idx="1"/>
          </p:nvPr>
        </p:nvSpPr>
        <p:spPr>
          <a:xfrm>
            <a:off x="677334" y="1497495"/>
            <a:ext cx="8596668" cy="5102087"/>
          </a:xfrm>
        </p:spPr>
        <p:txBody>
          <a:bodyPr>
            <a:normAutofit/>
          </a:bodyPr>
          <a:lstStyle/>
          <a:p>
            <a:r>
              <a:rPr lang="en-US" dirty="0">
                <a:latin typeface="Times New Roman" panose="02020603050405020304" pitchFamily="18" charset="0"/>
                <a:cs typeface="Times New Roman" panose="02020603050405020304" pitchFamily="18" charset="0"/>
              </a:rPr>
              <a:t>Finances are recorded in three major statements of income that include:</a:t>
            </a:r>
          </a:p>
          <a:p>
            <a:pPr lvl="3"/>
            <a:r>
              <a:rPr lang="en-US" sz="1800" dirty="0">
                <a:latin typeface="Times New Roman" panose="02020603050405020304" pitchFamily="18" charset="0"/>
                <a:cs typeface="Times New Roman" panose="02020603050405020304" pitchFamily="18" charset="0"/>
              </a:rPr>
              <a:t>The balance sheet</a:t>
            </a:r>
          </a:p>
          <a:p>
            <a:pPr lvl="3"/>
            <a:r>
              <a:rPr lang="en-US" sz="1800" dirty="0">
                <a:latin typeface="Times New Roman" panose="02020603050405020304" pitchFamily="18" charset="0"/>
                <a:cs typeface="Times New Roman" panose="02020603050405020304" pitchFamily="18" charset="0"/>
              </a:rPr>
              <a:t>The income statement</a:t>
            </a:r>
          </a:p>
          <a:p>
            <a:pPr lvl="3"/>
            <a:r>
              <a:rPr lang="en-US" sz="1800" dirty="0">
                <a:latin typeface="Times New Roman" panose="02020603050405020304" pitchFamily="18" charset="0"/>
                <a:cs typeface="Times New Roman" panose="02020603050405020304" pitchFamily="18" charset="0"/>
              </a:rPr>
              <a:t>The cash flow statement</a:t>
            </a:r>
          </a:p>
          <a:p>
            <a:r>
              <a:rPr lang="en-US"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Jones, (2008) states that a</a:t>
            </a:r>
            <a:r>
              <a:rPr lang="en-US" dirty="0">
                <a:effectLst/>
                <a:latin typeface="Times New Roman" panose="02020603050405020304" pitchFamily="18" charset="0"/>
                <a:ea typeface="Calibri" panose="020F0502020204030204" pitchFamily="34" charset="0"/>
                <a:cs typeface="Times New Roman" panose="02020603050405020304" pitchFamily="18" charset="0"/>
              </a:rPr>
              <a:t> cash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flow statement shows how the company receives money and how this cash flows out over a given time period while the income statement shows the total expenses incurred by a company and the total revenues it earns.</a:t>
            </a:r>
          </a:p>
          <a:p>
            <a:r>
              <a:rPr lang="en-US" dirty="0">
                <a:latin typeface="Times New Roman" panose="02020603050405020304" pitchFamily="18" charset="0"/>
                <a:ea typeface="Calibri" panose="020F0502020204030204" pitchFamily="34" charset="0"/>
                <a:cs typeface="Times New Roman" panose="02020603050405020304" pitchFamily="18" charset="0"/>
              </a:rPr>
              <a:t>An income statement includes the revenue earned by the company, its expenses and what it gets as profit or loss in its financial year.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income statement can include noncash accounting like the depreciation expense while the cashflow statement only includes cash accounting</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(LeRoy &amp; Werner, 2014).</a:t>
            </a:r>
          </a:p>
          <a:p>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balance sheet shows the fixed assets, the current assets, the liabilities and the capital owned by the organization.</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7538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D8495-C828-4D7F-88D6-C73C4B64D1BA}"/>
              </a:ext>
            </a:extLst>
          </p:cNvPr>
          <p:cNvSpPr>
            <a:spLocks noGrp="1"/>
          </p:cNvSpPr>
          <p:nvPr>
            <p:ph type="title"/>
          </p:nvPr>
        </p:nvSpPr>
        <p:spPr/>
        <p:txBody>
          <a:bodyPr/>
          <a:lstStyle/>
          <a:p>
            <a:pPr algn="ctr"/>
            <a:r>
              <a:rPr lang="en-US" b="1" dirty="0"/>
              <a:t>Cash flow</a:t>
            </a:r>
            <a:endParaRPr lang="en-KE" b="1" dirty="0"/>
          </a:p>
        </p:txBody>
      </p:sp>
      <p:sp>
        <p:nvSpPr>
          <p:cNvPr id="3" name="Content Placeholder 2">
            <a:extLst>
              <a:ext uri="{FF2B5EF4-FFF2-40B4-BE49-F238E27FC236}">
                <a16:creationId xmlns:a16="http://schemas.microsoft.com/office/drawing/2014/main" id="{D8E92226-A2E8-45DA-87F4-8703CE1EA527}"/>
              </a:ext>
            </a:extLst>
          </p:cNvPr>
          <p:cNvSpPr>
            <a:spLocks noGrp="1"/>
          </p:cNvSpPr>
          <p:nvPr>
            <p:ph idx="1"/>
          </p:nvPr>
        </p:nvSpPr>
        <p:spPr>
          <a:xfrm>
            <a:off x="677334" y="1577010"/>
            <a:ext cx="8596668" cy="4572000"/>
          </a:xfrm>
        </p:spPr>
        <p:txBody>
          <a:bodyPr/>
          <a:lstStyle/>
          <a:p>
            <a:r>
              <a:rPr lang="en-US" dirty="0"/>
              <a:t>The three major activities that contribute to the flow of cash are:</a:t>
            </a:r>
          </a:p>
          <a:p>
            <a:pPr lvl="4">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The operating activities</a:t>
            </a:r>
          </a:p>
          <a:p>
            <a:pPr lvl="4">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Investing activities</a:t>
            </a:r>
          </a:p>
          <a:p>
            <a:pPr lvl="4">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Financing activities</a:t>
            </a:r>
          </a:p>
          <a:p>
            <a:pPr>
              <a:buFont typeface="Wingdings" panose="05000000000000000000" pitchFamily="2" charset="2"/>
              <a:buChar char="Ø"/>
            </a:pPr>
            <a:r>
              <a:rPr lang="en-US" sz="1800" dirty="0">
                <a:effectLst/>
                <a:latin typeface="Calibri" panose="020F0502020204030204" pitchFamily="34" charset="0"/>
                <a:ea typeface="Calibri" panose="020F0502020204030204" pitchFamily="34" charset="0"/>
                <a:cs typeface="Times New Roman" panose="02020603050405020304" pitchFamily="18" charset="0"/>
              </a:rPr>
              <a:t>Operating activities show the amount the company received and the costs it incurred in its operations</a:t>
            </a:r>
            <a:r>
              <a:rPr lang="en-US" sz="1800" dirty="0">
                <a:solidFill>
                  <a:srgbClr val="000000"/>
                </a:solidFill>
                <a:effectLst/>
                <a:latin typeface="Times New Roman" panose="02020603050405020304" pitchFamily="18" charset="0"/>
                <a:ea typeface="Calibri" panose="020F0502020204030204" pitchFamily="34" charset="0"/>
              </a:rPr>
              <a:t> (Leeds,2018)</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a:buFont typeface="Wingdings" panose="05000000000000000000" pitchFamily="2" charset="2"/>
              <a:buChar char="Ø"/>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investing activities show the amount the company receives from its investments, sales and the amount it incurs during purchases. </a:t>
            </a:r>
          </a:p>
          <a:p>
            <a:pPr>
              <a:buFont typeface="Wingdings" panose="05000000000000000000" pitchFamily="2" charset="2"/>
              <a:buChar char="Ø"/>
            </a:pPr>
            <a:r>
              <a:rPr lang="en-US" sz="1800" dirty="0">
                <a:effectLst/>
                <a:latin typeface="Calibri" panose="020F0502020204030204" pitchFamily="34" charset="0"/>
                <a:ea typeface="Calibri" panose="020F0502020204030204" pitchFamily="34" charset="0"/>
                <a:cs typeface="Times New Roman" panose="02020603050405020304" pitchFamily="18" charset="0"/>
              </a:rPr>
              <a:t>Financing activities show the amount contributed to the company from stocks, loans and bonds.</a:t>
            </a:r>
          </a:p>
          <a:p>
            <a:pPr>
              <a:buFont typeface="Wingdings" panose="05000000000000000000" pitchFamily="2" charset="2"/>
              <a:buChar char="Ø"/>
            </a:pPr>
            <a:r>
              <a:rPr lang="en-US" sz="1800" dirty="0">
                <a:effectLst/>
                <a:latin typeface="Calibri" panose="020F0502020204030204" pitchFamily="34" charset="0"/>
                <a:ea typeface="Calibri" panose="020F0502020204030204" pitchFamily="34" charset="0"/>
                <a:cs typeface="Times New Roman" panose="02020603050405020304" pitchFamily="18" charset="0"/>
              </a:rPr>
              <a:t> The company that engages in many investing activities is expected to have more revenues</a:t>
            </a:r>
            <a:r>
              <a:rPr lang="en-US" dirty="0">
                <a:effectLst/>
                <a:latin typeface="Times New Roman" panose="02020603050405020304" pitchFamily="18" charset="0"/>
                <a:ea typeface="Calibri" panose="020F0502020204030204" pitchFamily="34" charset="0"/>
                <a:cs typeface="Times New Roman" panose="02020603050405020304" pitchFamily="18" charset="0"/>
              </a:rPr>
              <a:t> (Baade &amp; Matheson, 2011)</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Bible states that more is expected from one who receives more.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6514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6BD2E-937F-4B06-A533-8803792031CA}"/>
              </a:ext>
            </a:extLst>
          </p:cNvPr>
          <p:cNvSpPr>
            <a:spLocks noGrp="1"/>
          </p:cNvSpPr>
          <p:nvPr>
            <p:ph type="title"/>
          </p:nvPr>
        </p:nvSpPr>
        <p:spPr>
          <a:xfrm>
            <a:off x="677334" y="609600"/>
            <a:ext cx="8596668" cy="879013"/>
          </a:xfrm>
        </p:spPr>
        <p:txBody>
          <a:bodyPr/>
          <a:lstStyle/>
          <a:p>
            <a:pPr algn="ctr"/>
            <a:r>
              <a:rPr lang="en-US" dirty="0"/>
              <a:t>Summary</a:t>
            </a:r>
            <a:endParaRPr lang="en-KE" dirty="0"/>
          </a:p>
        </p:txBody>
      </p:sp>
      <p:sp>
        <p:nvSpPr>
          <p:cNvPr id="3" name="Content Placeholder 2">
            <a:extLst>
              <a:ext uri="{FF2B5EF4-FFF2-40B4-BE49-F238E27FC236}">
                <a16:creationId xmlns:a16="http://schemas.microsoft.com/office/drawing/2014/main" id="{FCB020DA-555C-4385-BCC6-12C264CAF623}"/>
              </a:ext>
            </a:extLst>
          </p:cNvPr>
          <p:cNvSpPr>
            <a:spLocks noGrp="1"/>
          </p:cNvSpPr>
          <p:nvPr>
            <p:ph idx="1"/>
          </p:nvPr>
        </p:nvSpPr>
        <p:spPr>
          <a:xfrm>
            <a:off x="425542" y="1488613"/>
            <a:ext cx="8596668" cy="3880773"/>
          </a:xfrm>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Sporting is part of doing exercises that the Bible upholds.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Holy Book, in 1 Timothy 4:8, encourages exercising regarding it to be of value.</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the Bible, sports have their own rules and only those that adhere to these guidelines will be considered to be winners.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Sporting in the Bible has been present both in the new and old testament.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old testament, sporting was in the form of wrestling. In the new testament, sporting has been exhibited in the form of athletics.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Christians, borrowing from the Bible, have been practicing sports both in the past and the present.</a:t>
            </a:r>
          </a:p>
          <a:p>
            <a:r>
              <a:rPr lang="en-US" dirty="0">
                <a:latin typeface="Times New Roman" panose="02020603050405020304" pitchFamily="18" charset="0"/>
                <a:ea typeface="Calibri" panose="020F0502020204030204" pitchFamily="34" charset="0"/>
                <a:cs typeface="Times New Roman" panose="02020603050405020304" pitchFamily="18" charset="0"/>
              </a:rPr>
              <a:t>Proper planning of finances is the key to prosperity of the sporting sector. </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2413048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6D292-46B8-4DD4-BD7A-368DB6414787}"/>
              </a:ext>
            </a:extLst>
          </p:cNvPr>
          <p:cNvSpPr>
            <a:spLocks noGrp="1"/>
          </p:cNvSpPr>
          <p:nvPr>
            <p:ph type="title"/>
          </p:nvPr>
        </p:nvSpPr>
        <p:spPr/>
        <p:txBody>
          <a:bodyPr/>
          <a:lstStyle/>
          <a:p>
            <a:pPr algn="ctr"/>
            <a:r>
              <a:rPr lang="en-US" dirty="0"/>
              <a:t>References</a:t>
            </a:r>
            <a:endParaRPr lang="en-KE" dirty="0"/>
          </a:p>
        </p:txBody>
      </p:sp>
      <p:sp>
        <p:nvSpPr>
          <p:cNvPr id="3" name="Content Placeholder 2">
            <a:extLst>
              <a:ext uri="{FF2B5EF4-FFF2-40B4-BE49-F238E27FC236}">
                <a16:creationId xmlns:a16="http://schemas.microsoft.com/office/drawing/2014/main" id="{35A80F55-1FBF-4C88-A958-0BCC56C23610}"/>
              </a:ext>
            </a:extLst>
          </p:cNvPr>
          <p:cNvSpPr>
            <a:spLocks noGrp="1"/>
          </p:cNvSpPr>
          <p:nvPr>
            <p:ph idx="1"/>
          </p:nvPr>
        </p:nvSpPr>
        <p:spPr>
          <a:xfrm>
            <a:off x="677334" y="1219201"/>
            <a:ext cx="8596668" cy="5393634"/>
          </a:xfrm>
        </p:spPr>
        <p:txBody>
          <a:bodyPr>
            <a:noAutofit/>
          </a:bodyPr>
          <a:lstStyle/>
          <a:p>
            <a:pPr>
              <a:spcAft>
                <a:spcPts val="800"/>
              </a:spcAft>
              <a:tabLst>
                <a:tab pos="1200150" algn="l"/>
              </a:tabLst>
            </a:pPr>
            <a:r>
              <a:rPr lang="en-US" dirty="0">
                <a:effectLst/>
                <a:latin typeface="Times New Roman" panose="02020603050405020304" pitchFamily="18" charset="0"/>
                <a:ea typeface="Calibri" panose="020F0502020204030204" pitchFamily="34" charset="0"/>
                <a:cs typeface="Times New Roman" panose="02020603050405020304" pitchFamily="18" charset="0"/>
              </a:rPr>
              <a:t>Fried, G., Shapiro, S., &amp; DeSchriver, T. (2013). Sport Finance, (3rd ed.). Champaign, IL: 	Human Kinetics. ISBN 13: 978-1450421041 </a:t>
            </a:r>
            <a:r>
              <a:rPr lang="en-US" dirty="0">
                <a:effectLst/>
                <a:latin typeface="Times New Roman" panose="02020603050405020304" pitchFamily="18" charset="0"/>
                <a:ea typeface="Calibri" panose="020F0502020204030204" pitchFamily="34" charset="0"/>
                <a:cs typeface="Times New Roman" panose="02020603050405020304" pitchFamily="18" charset="0"/>
                <a:sym typeface="Symbol" panose="05050102010706020507" pitchFamily="18" charset="2"/>
              </a:rPr>
              <a:t></a:t>
            </a:r>
            <a:r>
              <a:rPr lang="en-US"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KE"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tabLst>
                <a:tab pos="1200150" algn="l"/>
              </a:tabLst>
            </a:pPr>
            <a:r>
              <a:rPr lang="en-US" dirty="0">
                <a:effectLst/>
                <a:latin typeface="Times New Roman" panose="02020603050405020304" pitchFamily="18" charset="0"/>
                <a:ea typeface="Calibri" panose="020F0502020204030204" pitchFamily="34" charset="0"/>
                <a:cs typeface="Times New Roman" panose="02020603050405020304" pitchFamily="18" charset="0"/>
              </a:rPr>
              <a:t> Baade, R.A. &amp; Matheson, V.A. (2011). Financing Professional Sport Facilities. International 	Association of Sport Economists. Retrieved from 	</a:t>
            </a:r>
            <a:r>
              <a:rPr lang="en-US"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http://college.holycross.edu/RePEc/spe 	MathesonBaade_FinancingSports.pdf</a:t>
            </a:r>
            <a:r>
              <a:rPr lang="en-US"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KE"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tabLst>
                <a:tab pos="1200150" algn="l"/>
              </a:tabLst>
            </a:pPr>
            <a:r>
              <a:rPr lang="en-US" dirty="0">
                <a:effectLst/>
                <a:latin typeface="Times New Roman" panose="02020603050405020304" pitchFamily="18" charset="0"/>
                <a:ea typeface="Calibri" panose="020F0502020204030204" pitchFamily="34" charset="0"/>
                <a:cs typeface="Times New Roman" panose="02020603050405020304" pitchFamily="18" charset="0"/>
              </a:rPr>
              <a:t>Diedrich, C. (2007). Homefield Economics: The Public Financing of Stadiums. Policy 	Matters. 4(2). 22-27. Retrieved from 	</a:t>
            </a:r>
            <a:r>
              <a:rPr lang="en-US"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http://policymatters.net/issue/PolicyMatters_Spring_ 2007.pdf</a:t>
            </a:r>
            <a:endParaRPr lang="en-KE"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tabLst>
                <a:tab pos="1200150" algn="l"/>
              </a:tabLst>
            </a:pPr>
            <a:r>
              <a:rPr lang="en-US" dirty="0">
                <a:effectLst/>
                <a:latin typeface="Calibri" panose="020F0502020204030204" pitchFamily="34" charset="0"/>
                <a:ea typeface="Calibri" panose="020F0502020204030204" pitchFamily="34" charset="0"/>
                <a:cs typeface="Times New Roman" panose="02020603050405020304" pitchFamily="18" charset="0"/>
              </a:rPr>
              <a:t>Hitchcock, M. (nd). Welcome to Petco Park: Home of Your Enron by the Sea Padres. Retrieved 	fromhttp://www.law.berkeley.edu/sugarman/PETCO	_Park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effectLst/>
                <a:latin typeface="Calibri" panose="020F0502020204030204" pitchFamily="34" charset="0"/>
                <a:ea typeface="Calibri" panose="020F0502020204030204" pitchFamily="34" charset="0"/>
                <a:cs typeface="Times New Roman" panose="02020603050405020304" pitchFamily="18" charset="0"/>
              </a:rPr>
              <a:t>and the Padres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effectLst/>
                <a:latin typeface="Calibri" panose="020F0502020204030204" pitchFamily="34" charset="0"/>
                <a:ea typeface="Calibri" panose="020F0502020204030204" pitchFamily="34" charset="0"/>
                <a:cs typeface="Times New Roman" panose="02020603050405020304" pitchFamily="18" charset="0"/>
              </a:rPr>
              <a:t>Mark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effectLst/>
                <a:latin typeface="Calibri" panose="020F0502020204030204" pitchFamily="34" charset="0"/>
                <a:ea typeface="Calibri" panose="020F0502020204030204" pitchFamily="34" charset="0"/>
                <a:cs typeface="Times New Roman" panose="02020603050405020304" pitchFamily="18" charset="0"/>
              </a:rPr>
              <a:t>Hitc</a:t>
            </a:r>
            <a:r>
              <a:rPr lang="en-US" dirty="0">
                <a:effectLst/>
                <a:latin typeface="Calibri" panose="020F0502020204030204" pitchFamily="34" charset="0"/>
                <a:ea typeface="Calibri" panose="020F0502020204030204" pitchFamily="34" charset="0"/>
                <a:cs typeface="Times New Roman" panose="02020603050405020304" pitchFamily="18" charset="0"/>
              </a:rPr>
              <a:t> cock.pdf</a:t>
            </a:r>
          </a:p>
          <a:p>
            <a:pPr>
              <a:spcAft>
                <a:spcPts val="800"/>
              </a:spcAft>
              <a:tabLst>
                <a:tab pos="120015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Knight Commission on Intercollegiate Athletes. (2009). College Sports 101. Retrieved from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http://www.knightfoundation.org/media/uploads/</a:t>
            </a:r>
            <a:r>
              <a:rPr lang="en-US" sz="1800" dirty="0">
                <a:effectLst/>
                <a:latin typeface="Calibri" panose="020F0502020204030204" pitchFamily="34" charset="0"/>
                <a:ea typeface="Calibri" panose="020F0502020204030204" pitchFamily="34" charset="0"/>
                <a:cs typeface="Times New Roman" panose="02020603050405020304" pitchFamily="18" charset="0"/>
              </a:rPr>
              <a:t> 	publication pdfs/2009_KCIA_College_Sports101.pdf</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tabLst>
                <a:tab pos="1200150" algn="l"/>
              </a:tabLst>
            </a:pPr>
            <a:endParaRPr lang="en-KE"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8235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334D9-F429-411A-AED8-535B20FF3AB2}"/>
              </a:ext>
            </a:extLst>
          </p:cNvPr>
          <p:cNvSpPr>
            <a:spLocks noGrp="1"/>
          </p:cNvSpPr>
          <p:nvPr>
            <p:ph type="title"/>
          </p:nvPr>
        </p:nvSpPr>
        <p:spPr/>
        <p:txBody>
          <a:bodyPr/>
          <a:lstStyle/>
          <a:p>
            <a:pPr algn="ctr"/>
            <a:r>
              <a:rPr lang="en-US" dirty="0"/>
              <a:t>References…</a:t>
            </a:r>
            <a:endParaRPr lang="en-KE" dirty="0"/>
          </a:p>
        </p:txBody>
      </p:sp>
      <p:sp>
        <p:nvSpPr>
          <p:cNvPr id="3" name="Content Placeholder 2">
            <a:extLst>
              <a:ext uri="{FF2B5EF4-FFF2-40B4-BE49-F238E27FC236}">
                <a16:creationId xmlns:a16="http://schemas.microsoft.com/office/drawing/2014/main" id="{A7341A71-DEC4-489C-A6C5-D53A9008B0BE}"/>
              </a:ext>
            </a:extLst>
          </p:cNvPr>
          <p:cNvSpPr>
            <a:spLocks noGrp="1"/>
          </p:cNvSpPr>
          <p:nvPr>
            <p:ph idx="1"/>
          </p:nvPr>
        </p:nvSpPr>
        <p:spPr>
          <a:xfrm>
            <a:off x="677334" y="1179443"/>
            <a:ext cx="8596668" cy="4861919"/>
          </a:xfrm>
        </p:spPr>
        <p:txBody>
          <a:bodyPr>
            <a:normAutofit fontScale="32500" lnSpcReduction="20000"/>
          </a:bodyPr>
          <a:lstStyle/>
          <a:p>
            <a:pPr>
              <a:lnSpc>
                <a:spcPct val="120000"/>
              </a:lnSpc>
              <a:spcAft>
                <a:spcPts val="800"/>
              </a:spcAft>
              <a:tabLst>
                <a:tab pos="1200150" algn="l"/>
              </a:tabLst>
            </a:pPr>
            <a:r>
              <a:rPr lang="en-US" sz="5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Mishkin, F. S., &amp; Kanungo, R. (2019). The economics of money, banking and financial 	markets.</a:t>
            </a:r>
            <a:endParaRPr lang="en-KE" sz="5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tabLst>
                <a:tab pos="1200150" algn="l"/>
              </a:tabLst>
            </a:pPr>
            <a:r>
              <a:rPr lang="en-US" sz="5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Jones, C. (2008). Financial economics. London: Routledge.</a:t>
            </a:r>
            <a:endParaRPr lang="en-KE" sz="5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tabLst>
                <a:tab pos="1200150" algn="l"/>
              </a:tabLst>
            </a:pPr>
            <a:r>
              <a:rPr lang="en-US" sz="5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Cuthbertson, K., &amp; Nitzsche, D. (2010). Quantitative financial economics: Stocks, bonds and 	foreign exchange. Chichester: Wiley.</a:t>
            </a:r>
            <a:endParaRPr lang="en-KE" sz="5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tabLst>
                <a:tab pos="1200150" algn="l"/>
              </a:tabLst>
            </a:pPr>
            <a:r>
              <a:rPr lang="en-US" sz="5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LeRoy, S. F., &amp; Werner, J. (2014). Principles of financial economics.</a:t>
            </a:r>
            <a:endParaRPr lang="en-KE" sz="5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tabLst>
                <a:tab pos="1200150" algn="l"/>
              </a:tabLst>
            </a:pPr>
            <a:r>
              <a:rPr lang="en-US" sz="5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Leeds, M. (2018). The economics of sports.</a:t>
            </a:r>
            <a:endParaRPr lang="en-KE" sz="5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tabLst>
                <a:tab pos="1200150" algn="l"/>
              </a:tabLst>
            </a:pPr>
            <a:r>
              <a:rPr lang="en-US" sz="5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Grant, R. R., Leadley, J. C., &amp; Zygmont, Z. X. (2015). The economics of intercollegiate 	sports. Singapore: World Scientific.</a:t>
            </a:r>
            <a:endParaRPr lang="en-KE" sz="55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tabLst>
                <a:tab pos="1200150" algn="l"/>
              </a:tabLst>
            </a:pPr>
            <a:r>
              <a:rPr lang="en-US" sz="55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Humphreys, B. R., &amp; Howard, D. R. (2008). The business of sports. Westport, Conn: 	Praeger.</a:t>
            </a:r>
            <a:endParaRPr lang="en-KE" sz="55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Tree>
    <p:extLst>
      <p:ext uri="{BB962C8B-B14F-4D97-AF65-F5344CB8AC3E}">
        <p14:creationId xmlns:p14="http://schemas.microsoft.com/office/powerpoint/2010/main" val="274580448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678</TotalTime>
  <Words>3101</Words>
  <Application>Microsoft Office PowerPoint</Application>
  <PresentationFormat>Widescreen</PresentationFormat>
  <Paragraphs>171</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Times New Roman</vt:lpstr>
      <vt:lpstr>Trebuchet MS</vt:lpstr>
      <vt:lpstr>Wingdings</vt:lpstr>
      <vt:lpstr>Wingdings 3</vt:lpstr>
      <vt:lpstr>Facet</vt:lpstr>
      <vt:lpstr>SPORTS FINANCE</vt:lpstr>
      <vt:lpstr>Financial Issues in Sport</vt:lpstr>
      <vt:lpstr>Financial Issues in Sport…</vt:lpstr>
      <vt:lpstr>Managing the sports money</vt:lpstr>
      <vt:lpstr>Financing New Stadiums &amp; Arenas</vt:lpstr>
      <vt:lpstr>Biblical Foundation on sports finance</vt:lpstr>
      <vt:lpstr>Revenues and expenses related to sports</vt:lpstr>
      <vt:lpstr>Revenue sources</vt:lpstr>
      <vt:lpstr>Revenue sources for high school sports</vt:lpstr>
      <vt:lpstr>High school sports expenses</vt:lpstr>
      <vt:lpstr>Objectives of a sporting organization</vt:lpstr>
      <vt:lpstr>Financial planning and its elements Leeds, (2018) names the elements of financial planning to include: planning, forecasting, measurement, analysis and reporting.</vt:lpstr>
      <vt:lpstr>Elements of financial planning</vt:lpstr>
      <vt:lpstr>Importance of Financial Planning</vt:lpstr>
      <vt:lpstr>Financial planning can be meaningful if proper analysis of data is done. The data to be analyzed can be sourced internally and externally.</vt:lpstr>
      <vt:lpstr>Money Markets</vt:lpstr>
      <vt:lpstr>Money Markets…</vt:lpstr>
      <vt:lpstr>Biblical view on money markets </vt:lpstr>
      <vt:lpstr>Recording finances </vt:lpstr>
      <vt:lpstr>Cash flow</vt:lpstr>
      <vt:lpstr>Summary</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SPORTS FINANCE</dc:title>
  <dc:creator>admin</dc:creator>
  <cp:lastModifiedBy>admin</cp:lastModifiedBy>
  <cp:revision>136</cp:revision>
  <dcterms:created xsi:type="dcterms:W3CDTF">2020-08-08T11:55:19Z</dcterms:created>
  <dcterms:modified xsi:type="dcterms:W3CDTF">2020-08-09T13:42:48Z</dcterms:modified>
</cp:coreProperties>
</file>